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66" r:id="rId3"/>
    <p:sldId id="270" r:id="rId4"/>
    <p:sldId id="257" r:id="rId5"/>
    <p:sldId id="273" r:id="rId6"/>
    <p:sldId id="274" r:id="rId7"/>
    <p:sldId id="267" r:id="rId8"/>
    <p:sldId id="271" r:id="rId9"/>
    <p:sldId id="272" r:id="rId10"/>
    <p:sldId id="275" r:id="rId11"/>
    <p:sldId id="258" r:id="rId12"/>
    <p:sldId id="269" r:id="rId13"/>
    <p:sldId id="277" r:id="rId14"/>
    <p:sldId id="268" r:id="rId15"/>
    <p:sldId id="261" r:id="rId16"/>
    <p:sldId id="276" r:id="rId17"/>
    <p:sldId id="263" r:id="rId18"/>
    <p:sldId id="264" r:id="rId19"/>
    <p:sldId id="265" r:id="rId20"/>
    <p:sldId id="27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57" autoAdjust="0"/>
    <p:restoredTop sz="85926" autoAdjust="0"/>
  </p:normalViewPr>
  <p:slideViewPr>
    <p:cSldViewPr snapToGrid="0">
      <p:cViewPr>
        <p:scale>
          <a:sx n="77" d="100"/>
          <a:sy n="77" d="100"/>
        </p:scale>
        <p:origin x="324" y="96"/>
      </p:cViewPr>
      <p:guideLst/>
    </p:cSldViewPr>
  </p:slideViewPr>
  <p:notesTextViewPr>
    <p:cViewPr>
      <p:scale>
        <a:sx n="1" d="1"/>
        <a:sy n="1" d="1"/>
      </p:scale>
      <p:origin x="0" y="-67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FC31F4-4BC6-47B5-AA38-BF84ECFBEA28}" type="datetimeFigureOut">
              <a:rPr lang="en-KE" smtClean="0"/>
              <a:t>13/02/2021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556988-4ED3-4101-81D2-17492E88945F}" type="slidenum">
              <a:rPr lang="en-KE" smtClean="0"/>
              <a:t>‹#›</a:t>
            </a:fld>
            <a:endParaRPr lang="en-KE"/>
          </a:p>
        </p:txBody>
      </p:sp>
    </p:spTree>
    <p:extLst>
      <p:ext uri="{BB962C8B-B14F-4D97-AF65-F5344CB8AC3E}">
        <p14:creationId xmlns:p14="http://schemas.microsoft.com/office/powerpoint/2010/main" val="2751424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B3556988-4ED3-4101-81D2-17492E88945F}" type="slidenum">
              <a:rPr lang="en-KE" smtClean="0"/>
              <a:t>2</a:t>
            </a:fld>
            <a:endParaRPr lang="en-KE"/>
          </a:p>
        </p:txBody>
      </p:sp>
    </p:spTree>
    <p:extLst>
      <p:ext uri="{BB962C8B-B14F-4D97-AF65-F5344CB8AC3E}">
        <p14:creationId xmlns:p14="http://schemas.microsoft.com/office/powerpoint/2010/main" val="11161767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B3556988-4ED3-4101-81D2-17492E88945F}" type="slidenum">
              <a:rPr lang="en-KE" smtClean="0"/>
              <a:t>19</a:t>
            </a:fld>
            <a:endParaRPr lang="en-KE"/>
          </a:p>
        </p:txBody>
      </p:sp>
    </p:spTree>
    <p:extLst>
      <p:ext uri="{BB962C8B-B14F-4D97-AF65-F5344CB8AC3E}">
        <p14:creationId xmlns:p14="http://schemas.microsoft.com/office/powerpoint/2010/main" val="1212376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000000"/>
                </a:solidFill>
                <a:effectLst/>
                <a:latin typeface="Times New Roman" panose="02020603050405020304" pitchFamily="18" charset="0"/>
              </a:rPr>
              <a:t>Definition of Patient Privacy</a:t>
            </a:r>
          </a:p>
          <a:p>
            <a:r>
              <a:rPr lang="en-US" b="0" i="0" dirty="0">
                <a:solidFill>
                  <a:srgbClr val="000000"/>
                </a:solidFill>
                <a:effectLst/>
                <a:latin typeface="Times New Roman" panose="02020603050405020304" pitchFamily="18" charset="0"/>
              </a:rPr>
              <a:t>According to the </a:t>
            </a:r>
            <a:r>
              <a:rPr lang="en-US" sz="1200" b="0" i="0" dirty="0">
                <a:solidFill>
                  <a:srgbClr val="000000"/>
                </a:solidFill>
                <a:effectLst/>
                <a:latin typeface="Times New Roman" panose="02020603050405020304" pitchFamily="18" charset="0"/>
              </a:rPr>
              <a:t>Health Insurance Portability and Accountability Act the</a:t>
            </a:r>
            <a:r>
              <a:rPr lang="en-US" b="0" i="0" dirty="0">
                <a:solidFill>
                  <a:srgbClr val="000000"/>
                </a:solidFill>
                <a:effectLst/>
                <a:latin typeface="Times New Roman" panose="02020603050405020304" pitchFamily="18" charset="0"/>
              </a:rPr>
              <a:t> Privacy Rule is about the protective measures in matters health information which is acquired for scientific application and uses. </a:t>
            </a:r>
          </a:p>
          <a:p>
            <a:r>
              <a:rPr lang="en-US" b="1" i="0" dirty="0">
                <a:solidFill>
                  <a:srgbClr val="000000"/>
                </a:solidFill>
                <a:effectLst/>
                <a:latin typeface="Times New Roman" panose="02020603050405020304" pitchFamily="18" charset="0"/>
              </a:rPr>
              <a:t>Evolutional Development of Privacy</a:t>
            </a:r>
          </a:p>
          <a:p>
            <a:pPr marL="0" indent="0">
              <a:buFont typeface="Arial" panose="020B0604020202020204" pitchFamily="34" charset="0"/>
              <a:buNone/>
            </a:pPr>
            <a:r>
              <a:rPr lang="en-US" b="0" i="0" dirty="0">
                <a:solidFill>
                  <a:srgbClr val="000000"/>
                </a:solidFill>
                <a:effectLst/>
                <a:latin typeface="Times New Roman" panose="02020603050405020304" pitchFamily="18" charset="0"/>
              </a:rPr>
              <a:t>Throughout the medical and healthcare field, the privacy and confidentiality on information have been a key pillar in the ethical practices. </a:t>
            </a:r>
          </a:p>
          <a:p>
            <a:r>
              <a:rPr lang="en-US" b="0" i="0" dirty="0">
                <a:solidFill>
                  <a:srgbClr val="000000"/>
                </a:solidFill>
                <a:effectLst/>
                <a:latin typeface="Times New Roman" panose="02020603050405020304" pitchFamily="18" charset="0"/>
              </a:rPr>
              <a:t>The aspects have been there since the era of classical antiquity even though they might have been expressed differently. The definition of privacy continues to be expanded from the olden has to the recent times. In he past the confidentiality was defined as the secrets of an individual. The origin was from the Attorney General Sir Edward from England who stated that an individual has the right to privacy in their house.  As the lives of humans get more complex, the concept of privacy has continued to evolve and get complex too. The definition has been explained differently such as the control over oneself, solitude, anonymity among others. Today the definition has advanced to the freedom to have control over ones personal information. The information revolves about ones affairs such as the possessions, conducts and communication (</a:t>
            </a:r>
            <a:r>
              <a:rPr lang="en-US" b="0" i="0" dirty="0" err="1">
                <a:solidFill>
                  <a:srgbClr val="222222"/>
                </a:solidFill>
                <a:effectLst/>
                <a:latin typeface="Arial" panose="020B0604020202020204" pitchFamily="34" charset="0"/>
              </a:rPr>
              <a:t>Kayaalp</a:t>
            </a:r>
            <a:r>
              <a:rPr lang="en-US" b="0" i="0" dirty="0">
                <a:solidFill>
                  <a:srgbClr val="222222"/>
                </a:solidFill>
                <a:effectLst/>
                <a:latin typeface="Arial" panose="020B0604020202020204" pitchFamily="34" charset="0"/>
              </a:rPr>
              <a:t>, 2018).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Issues of Patient Privacy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Protecting the privacy of patients’ is an aspect that calls for support from all the health stakeholders. Each member of the stakeholders has a role to play in generation in ensuring privacy of the patient’s information and affairs. Institutions should be the ones responsible for the selection of the appropriate tools and in monitoring for the same tools for adequacy and also ensure that before any data is delivered to the user, there is appropriate de-identification. </a:t>
            </a:r>
          </a:p>
          <a:p>
            <a:r>
              <a:rPr lang="en-US" b="0" i="0" dirty="0">
                <a:solidFill>
                  <a:srgbClr val="222222"/>
                </a:solidFill>
                <a:effectLst/>
                <a:latin typeface="Arial" panose="020B0604020202020204" pitchFamily="34" charset="0"/>
              </a:rPr>
              <a:t>Patient privacy should also be considered at all levels of the treatment or handling the patient by the various stakeholders. The privacy involves the results of the diagnosis, the personal details given out during the process of treatment among other details. </a:t>
            </a:r>
          </a:p>
          <a:p>
            <a:endParaRPr lang="en-US" b="0" i="0" dirty="0">
              <a:solidFill>
                <a:srgbClr val="000000"/>
              </a:solidFill>
              <a:effectLst/>
              <a:latin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3556988-4ED3-4101-81D2-17492E88945F}" type="slidenum">
              <a:rPr lang="en-KE" smtClean="0"/>
              <a:t>4</a:t>
            </a:fld>
            <a:endParaRPr lang="en-KE"/>
          </a:p>
        </p:txBody>
      </p:sp>
    </p:spTree>
    <p:extLst>
      <p:ext uri="{BB962C8B-B14F-4D97-AF65-F5344CB8AC3E}">
        <p14:creationId xmlns:p14="http://schemas.microsoft.com/office/powerpoint/2010/main" val="938864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333333"/>
                </a:solidFill>
                <a:effectLst/>
                <a:latin typeface="interfaceregular"/>
              </a:rPr>
              <a:t>In medical practices, privacy and confidentiality when it comes to the information of the patients. The concept is not just a practice but an ethical obligation that the practitioners must uphold at all times of their profession.  Breach of confidentiality can only be allowed at particular unavoidable circumstances with the aim of protecting party from any form of harm. </a:t>
            </a:r>
          </a:p>
          <a:p>
            <a:pPr algn="l"/>
            <a:r>
              <a:rPr lang="en-US" b="0" i="0" dirty="0">
                <a:solidFill>
                  <a:srgbClr val="333333"/>
                </a:solidFill>
                <a:effectLst/>
                <a:latin typeface="interfaceregular"/>
              </a:rPr>
              <a:t>The discussion on the privacy mostly involves a utilitarian approach of viewing things. In this approach, the patients are to be guaranteed of confidentiality if they are to openly speak out to doctors and other medical practitioners. The information that the patients give out is relevant in providing the best healthcare services by the doctors and the nurses. The patient may therefore be forced to give out information that according to them is confidential and they wouldn’t have wished to share it out to the public. Therefore failure to trust the confidentiality of the doctors with the patient information may lead to concealing of some information by the patient due to fear (</a:t>
            </a:r>
            <a:r>
              <a:rPr lang="en-US" b="0" i="0" dirty="0">
                <a:solidFill>
                  <a:srgbClr val="222222"/>
                </a:solidFill>
                <a:effectLst/>
                <a:latin typeface="Arial" panose="020B0604020202020204" pitchFamily="34" charset="0"/>
              </a:rPr>
              <a:t>Mandal, </a:t>
            </a:r>
            <a:r>
              <a:rPr lang="en-US" b="0" i="0" dirty="0" err="1">
                <a:solidFill>
                  <a:srgbClr val="222222"/>
                </a:solidFill>
                <a:effectLst/>
                <a:latin typeface="Arial" panose="020B0604020202020204" pitchFamily="34" charset="0"/>
              </a:rPr>
              <a:t>Ponnambath</a:t>
            </a:r>
            <a:r>
              <a:rPr lang="en-US" b="0" i="0" dirty="0">
                <a:solidFill>
                  <a:srgbClr val="222222"/>
                </a:solidFill>
                <a:effectLst/>
                <a:latin typeface="Arial" panose="020B0604020202020204" pitchFamily="34" charset="0"/>
              </a:rPr>
              <a:t>, &amp; </a:t>
            </a:r>
            <a:r>
              <a:rPr lang="en-US" b="0" i="0" dirty="0" err="1">
                <a:solidFill>
                  <a:srgbClr val="222222"/>
                </a:solidFill>
                <a:effectLst/>
                <a:latin typeface="Arial" panose="020B0604020202020204" pitchFamily="34" charset="0"/>
              </a:rPr>
              <a:t>Parija</a:t>
            </a:r>
            <a:r>
              <a:rPr lang="en-US" b="0" i="0" dirty="0">
                <a:solidFill>
                  <a:srgbClr val="222222"/>
                </a:solidFill>
                <a:effectLst/>
                <a:latin typeface="Arial" panose="020B0604020202020204" pitchFamily="34" charset="0"/>
              </a:rPr>
              <a:t>, 2016). </a:t>
            </a:r>
            <a:r>
              <a:rPr lang="en-US" b="0" i="0" dirty="0">
                <a:solidFill>
                  <a:srgbClr val="333333"/>
                </a:solidFill>
                <a:effectLst/>
                <a:latin typeface="interfaceregular"/>
              </a:rPr>
              <a:t> The improper presentation of information by the patients may cause the doctors to carry out improper diagnosis on the patients. Improper diagnosis means wrong treatments hence hazard to the health standards of the involved party (</a:t>
            </a:r>
            <a:r>
              <a:rPr lang="en-US" b="0" i="0" dirty="0">
                <a:solidFill>
                  <a:srgbClr val="222222"/>
                </a:solidFill>
                <a:effectLst/>
                <a:latin typeface="Arial" panose="020B0604020202020204" pitchFamily="34" charset="0"/>
              </a:rPr>
              <a:t>Jones, 2003). </a:t>
            </a:r>
            <a:r>
              <a:rPr lang="en-US" b="0" i="0" dirty="0">
                <a:solidFill>
                  <a:srgbClr val="333333"/>
                </a:solidFill>
                <a:effectLst/>
                <a:latin typeface="interfaceregular"/>
              </a:rPr>
              <a:t>.  In other instances there may be lack of treatments since the patient may fail to attend for any diagnosis. </a:t>
            </a:r>
          </a:p>
          <a:p>
            <a:pPr algn="l"/>
            <a:r>
              <a:rPr lang="en-US" b="0" i="0" dirty="0">
                <a:solidFill>
                  <a:srgbClr val="333333"/>
                </a:solidFill>
                <a:effectLst/>
                <a:latin typeface="interfaceregular"/>
              </a:rPr>
              <a:t>The utilitarian view of the concepts argues on the effects that the confidentiality  or disclosing information may have on the potential patients who require diagnosis. The approach brings about a calculation on the effects of the disclosure or the confidentiality.  The calculation involves the behavior of the patients when exposed to various levels of confidentiality (</a:t>
            </a:r>
            <a:r>
              <a:rPr lang="en-US" b="0" i="0" dirty="0" err="1">
                <a:solidFill>
                  <a:srgbClr val="333333"/>
                </a:solidFill>
                <a:effectLst/>
                <a:latin typeface="interfaceregular"/>
              </a:rPr>
              <a:t>Kayaap</a:t>
            </a:r>
            <a:r>
              <a:rPr lang="en-US" b="0" i="0" dirty="0">
                <a:solidFill>
                  <a:srgbClr val="333333"/>
                </a:solidFill>
                <a:effectLst/>
                <a:latin typeface="interfaceregular"/>
              </a:rPr>
              <a:t>, 2018). There is a probability that the patients will be reluctant to speak out to give out a piece of information when there is anticipation of disclosure. Therefore the justification of the utilitarian view will be proved by such scenarios. </a:t>
            </a:r>
          </a:p>
          <a:p>
            <a:pPr algn="l"/>
            <a:endParaRPr lang="en-US" b="0" i="0" dirty="0">
              <a:solidFill>
                <a:srgbClr val="333333"/>
              </a:solidFill>
              <a:effectLst/>
              <a:latin typeface="interfaceregular"/>
            </a:endParaRPr>
          </a:p>
          <a:p>
            <a:endParaRPr lang="en-KE" dirty="0"/>
          </a:p>
        </p:txBody>
      </p:sp>
      <p:sp>
        <p:nvSpPr>
          <p:cNvPr id="4" name="Slide Number Placeholder 3"/>
          <p:cNvSpPr>
            <a:spLocks noGrp="1"/>
          </p:cNvSpPr>
          <p:nvPr>
            <p:ph type="sldNum" sz="quarter" idx="5"/>
          </p:nvPr>
        </p:nvSpPr>
        <p:spPr/>
        <p:txBody>
          <a:bodyPr/>
          <a:lstStyle/>
          <a:p>
            <a:fld id="{B3556988-4ED3-4101-81D2-17492E88945F}" type="slidenum">
              <a:rPr lang="en-KE" smtClean="0"/>
              <a:t>7</a:t>
            </a:fld>
            <a:endParaRPr lang="en-KE"/>
          </a:p>
        </p:txBody>
      </p:sp>
    </p:spTree>
    <p:extLst>
      <p:ext uri="{BB962C8B-B14F-4D97-AF65-F5344CB8AC3E}">
        <p14:creationId xmlns:p14="http://schemas.microsoft.com/office/powerpoint/2010/main" val="845075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000000"/>
                </a:solidFill>
                <a:effectLst/>
                <a:latin typeface="Open Sans"/>
              </a:rPr>
              <a:t>Physical safeguards include:</a:t>
            </a:r>
          </a:p>
          <a:p>
            <a:pPr lvl="1">
              <a:buFont typeface="Arial" panose="020B0604020202020204" pitchFamily="34" charset="0"/>
              <a:buChar char="•"/>
            </a:pPr>
            <a:r>
              <a:rPr lang="en-US" b="0" i="0" dirty="0">
                <a:solidFill>
                  <a:srgbClr val="000000"/>
                </a:solidFill>
                <a:effectLst/>
                <a:latin typeface="Open Sans"/>
              </a:rPr>
              <a:t>Using encryption in the devices of information</a:t>
            </a:r>
          </a:p>
          <a:p>
            <a:pPr lvl="1">
              <a:buFont typeface="Arial" panose="020B0604020202020204" pitchFamily="34" charset="0"/>
              <a:buChar char="•"/>
            </a:pPr>
            <a:r>
              <a:rPr lang="en-US" b="0" i="0" dirty="0">
                <a:solidFill>
                  <a:srgbClr val="000000"/>
                </a:solidFill>
                <a:effectLst/>
                <a:latin typeface="Open Sans"/>
              </a:rPr>
              <a:t>Carrying out data backup or preservation of copies</a:t>
            </a:r>
          </a:p>
          <a:p>
            <a:pPr lvl="1">
              <a:buFont typeface="Arial" panose="020B0604020202020204" pitchFamily="34" charset="0"/>
              <a:buChar char="•"/>
            </a:pPr>
            <a:r>
              <a:rPr lang="en-US" dirty="0">
                <a:solidFill>
                  <a:srgbClr val="000000"/>
                </a:solidFill>
                <a:latin typeface="Open Sans"/>
              </a:rPr>
              <a:t>Proper d</a:t>
            </a:r>
            <a:r>
              <a:rPr lang="en-US" b="0" i="0" dirty="0">
                <a:solidFill>
                  <a:srgbClr val="000000"/>
                </a:solidFill>
                <a:effectLst/>
                <a:latin typeface="Open Sans"/>
              </a:rPr>
              <a:t>isposal of outdated and unusable devices</a:t>
            </a:r>
          </a:p>
          <a:p>
            <a:pPr lvl="1">
              <a:buFont typeface="Arial" panose="020B0604020202020204" pitchFamily="34" charset="0"/>
              <a:buChar char="•"/>
            </a:pPr>
            <a:r>
              <a:rPr lang="en-US" dirty="0">
                <a:solidFill>
                  <a:srgbClr val="000000"/>
                </a:solidFill>
                <a:latin typeface="Open Sans"/>
              </a:rPr>
              <a:t>Emergency contingency maintenance of protocols</a:t>
            </a:r>
            <a:endParaRPr lang="en-US" b="0" i="0" dirty="0">
              <a:solidFill>
                <a:srgbClr val="000000"/>
              </a:solidFill>
              <a:effectLst/>
              <a:latin typeface="Open Sans"/>
            </a:endParaRPr>
          </a:p>
          <a:p>
            <a:pPr lvl="1">
              <a:buFont typeface="Arial" panose="020B0604020202020204" pitchFamily="34" charset="0"/>
              <a:buChar char="•"/>
            </a:pPr>
            <a:r>
              <a:rPr lang="en-US" b="0" i="0" dirty="0">
                <a:solidFill>
                  <a:srgbClr val="000000"/>
                </a:solidFill>
                <a:effectLst/>
                <a:latin typeface="Open Sans"/>
              </a:rPr>
              <a:t>Restriction of physical access of information for unauthorized persons</a:t>
            </a:r>
          </a:p>
          <a:p>
            <a:endParaRPr lang="en-KE" dirty="0"/>
          </a:p>
        </p:txBody>
      </p:sp>
      <p:sp>
        <p:nvSpPr>
          <p:cNvPr id="4" name="Slide Number Placeholder 3"/>
          <p:cNvSpPr>
            <a:spLocks noGrp="1"/>
          </p:cNvSpPr>
          <p:nvPr>
            <p:ph type="sldNum" sz="quarter" idx="5"/>
          </p:nvPr>
        </p:nvSpPr>
        <p:spPr/>
        <p:txBody>
          <a:bodyPr/>
          <a:lstStyle/>
          <a:p>
            <a:fld id="{B3556988-4ED3-4101-81D2-17492E88945F}" type="slidenum">
              <a:rPr lang="en-KE" smtClean="0"/>
              <a:t>8</a:t>
            </a:fld>
            <a:endParaRPr lang="en-KE"/>
          </a:p>
        </p:txBody>
      </p:sp>
    </p:spTree>
    <p:extLst>
      <p:ext uri="{BB962C8B-B14F-4D97-AF65-F5344CB8AC3E}">
        <p14:creationId xmlns:p14="http://schemas.microsoft.com/office/powerpoint/2010/main" val="2451486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technical measures include the use of firewalls which prevent hacking of data. The use of use of transmission modes such as VPN and SSL and other encryption techniques. </a:t>
            </a:r>
          </a:p>
          <a:p>
            <a:pPr algn="l"/>
            <a:r>
              <a:rPr lang="en-US" b="0" i="0" dirty="0">
                <a:solidFill>
                  <a:srgbClr val="000000"/>
                </a:solidFill>
                <a:effectLst/>
                <a:latin typeface="Open Sans"/>
              </a:rPr>
              <a:t>Administrative methods can be as follows: </a:t>
            </a:r>
          </a:p>
          <a:p>
            <a:pPr lvl="1">
              <a:buFont typeface="Arial" panose="020B0604020202020204" pitchFamily="34" charset="0"/>
              <a:buChar char="•"/>
            </a:pPr>
            <a:r>
              <a:rPr lang="en-US" b="0" i="0" dirty="0">
                <a:solidFill>
                  <a:srgbClr val="000000"/>
                </a:solidFill>
                <a:effectLst/>
                <a:latin typeface="Open Sans"/>
              </a:rPr>
              <a:t>Staff training on data security matters </a:t>
            </a:r>
          </a:p>
          <a:p>
            <a:pPr lvl="1">
              <a:buFont typeface="Arial" panose="020B0604020202020204" pitchFamily="34" charset="0"/>
              <a:buChar char="•"/>
            </a:pPr>
            <a:r>
              <a:rPr lang="en-US" b="0" i="0" dirty="0">
                <a:solidFill>
                  <a:srgbClr val="000000"/>
                </a:solidFill>
                <a:effectLst/>
                <a:latin typeface="Open Sans"/>
              </a:rPr>
              <a:t>Documenting security policies of various departments</a:t>
            </a:r>
          </a:p>
          <a:p>
            <a:pPr lvl="1">
              <a:buFont typeface="Arial" panose="020B0604020202020204" pitchFamily="34" charset="0"/>
              <a:buChar char="•"/>
            </a:pPr>
            <a:r>
              <a:rPr lang="en-US" b="0" i="0" dirty="0">
                <a:solidFill>
                  <a:srgbClr val="000000"/>
                </a:solidFill>
                <a:effectLst/>
                <a:latin typeface="Open Sans"/>
              </a:rPr>
              <a:t>Enforcement of policies involving data storage and backup electronically</a:t>
            </a:r>
          </a:p>
          <a:p>
            <a:pPr lvl="1">
              <a:buFont typeface="Arial" panose="020B0604020202020204" pitchFamily="34" charset="0"/>
              <a:buChar char="•"/>
            </a:pPr>
            <a:r>
              <a:rPr lang="en-US" b="0" i="0" dirty="0">
                <a:solidFill>
                  <a:srgbClr val="000000"/>
                </a:solidFill>
                <a:effectLst/>
                <a:latin typeface="Open Sans"/>
              </a:rPr>
              <a:t>Documentation of matters relating to the policies and procures such as the disciplinary actions.</a:t>
            </a:r>
          </a:p>
          <a:p>
            <a:pPr lvl="1">
              <a:buFont typeface="Arial" panose="020B0604020202020204" pitchFamily="34" charset="0"/>
              <a:buChar char="•"/>
            </a:pPr>
            <a:r>
              <a:rPr lang="en-US" dirty="0">
                <a:solidFill>
                  <a:srgbClr val="000000"/>
                </a:solidFill>
                <a:latin typeface="Open Sans"/>
              </a:rPr>
              <a:t>Provision of methods to solve the security issues as well as reporting of such incidents. </a:t>
            </a:r>
          </a:p>
          <a:p>
            <a:pPr lvl="1">
              <a:buFont typeface="Arial" panose="020B0604020202020204" pitchFamily="34" charset="0"/>
              <a:buChar char="•"/>
            </a:pPr>
            <a:r>
              <a:rPr lang="en-US" b="0" i="0" dirty="0">
                <a:solidFill>
                  <a:srgbClr val="000000"/>
                </a:solidFill>
                <a:effectLst/>
                <a:latin typeface="Open Sans"/>
              </a:rPr>
              <a:t>Conducting of auditing of all the systems through user identification</a:t>
            </a:r>
            <a:r>
              <a:rPr lang="en-US" dirty="0">
                <a:solidFill>
                  <a:srgbClr val="000000"/>
                </a:solidFill>
                <a:latin typeface="Open Sans"/>
              </a:rPr>
              <a:t>. </a:t>
            </a:r>
            <a:endParaRPr lang="en-US" b="0" i="0" dirty="0">
              <a:solidFill>
                <a:srgbClr val="000000"/>
              </a:solidFill>
              <a:effectLst/>
              <a:latin typeface="Open Sans"/>
            </a:endParaRPr>
          </a:p>
          <a:p>
            <a:endParaRPr lang="en-KE" dirty="0"/>
          </a:p>
        </p:txBody>
      </p:sp>
      <p:sp>
        <p:nvSpPr>
          <p:cNvPr id="4" name="Slide Number Placeholder 3"/>
          <p:cNvSpPr>
            <a:spLocks noGrp="1"/>
          </p:cNvSpPr>
          <p:nvPr>
            <p:ph type="sldNum" sz="quarter" idx="5"/>
          </p:nvPr>
        </p:nvSpPr>
        <p:spPr/>
        <p:txBody>
          <a:bodyPr/>
          <a:lstStyle/>
          <a:p>
            <a:fld id="{B3556988-4ED3-4101-81D2-17492E88945F}" type="slidenum">
              <a:rPr lang="en-KE" smtClean="0"/>
              <a:t>9</a:t>
            </a:fld>
            <a:endParaRPr lang="en-KE"/>
          </a:p>
        </p:txBody>
      </p:sp>
    </p:spTree>
    <p:extLst>
      <p:ext uri="{BB962C8B-B14F-4D97-AF65-F5344CB8AC3E}">
        <p14:creationId xmlns:p14="http://schemas.microsoft.com/office/powerpoint/2010/main" val="7389377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b="1" i="0" dirty="0">
                <a:solidFill>
                  <a:srgbClr val="000000"/>
                </a:solidFill>
                <a:effectLst/>
                <a:latin typeface="Open Sans"/>
              </a:rPr>
              <a:t>High Quality Data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quality of any data in the healthcare system is dependent on the frankness of the patients as they give their information. In this era of digital data, there is the ability to process large amounts of data in less time. The accuracy of the data can be confirmed by allowing the patients have access to their personal information in order to verify it. From such processes, the data is readily available for making conclusions and medical inferences for better healthcare (</a:t>
            </a:r>
            <a:r>
              <a:rPr lang="en-KE" sz="1800" dirty="0" err="1">
                <a:solidFill>
                  <a:schemeClr val="tx1"/>
                </a:solidFill>
                <a:effectLst/>
                <a:latin typeface="Calibri" panose="020F0502020204030204" pitchFamily="34" charset="0"/>
                <a:ea typeface="Times New Roman" panose="02020603050405020304" pitchFamily="18" charset="0"/>
              </a:rPr>
              <a:t>Schieke</a:t>
            </a:r>
            <a:r>
              <a:rPr lang="en-KE" sz="1800" dirty="0">
                <a:solidFill>
                  <a:schemeClr val="tx1"/>
                </a:solidFill>
                <a:effectLst/>
                <a:latin typeface="Calibri" panose="020F0502020204030204" pitchFamily="34" charset="0"/>
                <a:ea typeface="Times New Roman" panose="02020603050405020304" pitchFamily="18" charset="0"/>
              </a:rPr>
              <a:t>, 2018</a:t>
            </a:r>
            <a:r>
              <a:rPr lang="en-US" sz="1800" dirty="0">
                <a:solidFill>
                  <a:schemeClr val="tx1"/>
                </a:solidFill>
                <a:effectLst/>
                <a:latin typeface="Calibri" panose="020F0502020204030204" pitchFamily="34" charset="0"/>
                <a:ea typeface="Times New Roman" panose="02020603050405020304" pitchFamily="18" charset="0"/>
              </a:rPr>
              <a:t>)</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000" b="1" i="0" dirty="0">
                <a:solidFill>
                  <a:srgbClr val="000000"/>
                </a:solidFill>
                <a:effectLst/>
                <a:latin typeface="Open Sans"/>
              </a:rPr>
              <a:t>Boosting of doctor-patient relationship</a:t>
            </a:r>
          </a:p>
          <a:p>
            <a:r>
              <a:rPr lang="en-US" sz="2000" b="0" i="0" dirty="0">
                <a:solidFill>
                  <a:srgbClr val="000000"/>
                </a:solidFill>
                <a:effectLst/>
                <a:latin typeface="Open Sans"/>
              </a:rPr>
              <a:t>Doctors-patients relationship is boosted through privacy. In an environment that aims at dynamic in the patients-doctor relationship, privacy is key. In order for any healthcare system to manage and sustain trust between healthcare professionals and patients, one of the factors is to ensure privacy is enhanced. If patients suspect or perceive that doctors may use their personal information of rother use outside the normal diagnosis, they may withdraw from giving out their information. The healthcare system will be affected since the doctors depend on information to carry out diagnosis of diseases and offer health solutions. If there is trust by the patients that the information wont be used to their disadvantage, they freely give out information to the doctors and be keen on the doctors view about their health. Therefore a relationship is created. </a:t>
            </a:r>
          </a:p>
        </p:txBody>
      </p:sp>
      <p:sp>
        <p:nvSpPr>
          <p:cNvPr id="4" name="Slide Number Placeholder 3"/>
          <p:cNvSpPr>
            <a:spLocks noGrp="1"/>
          </p:cNvSpPr>
          <p:nvPr>
            <p:ph type="sldNum" sz="quarter" idx="5"/>
          </p:nvPr>
        </p:nvSpPr>
        <p:spPr/>
        <p:txBody>
          <a:bodyPr/>
          <a:lstStyle/>
          <a:p>
            <a:fld id="{B3556988-4ED3-4101-81D2-17492E88945F}" type="slidenum">
              <a:rPr lang="en-KE" smtClean="0"/>
              <a:t>11</a:t>
            </a:fld>
            <a:endParaRPr lang="en-KE"/>
          </a:p>
        </p:txBody>
      </p:sp>
    </p:spTree>
    <p:extLst>
      <p:ext uri="{BB962C8B-B14F-4D97-AF65-F5344CB8AC3E}">
        <p14:creationId xmlns:p14="http://schemas.microsoft.com/office/powerpoint/2010/main" val="2101316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Fairness and balance</a:t>
            </a:r>
            <a:endParaRPr lang="en-K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There are companies that have made profits from the use of personal data. The companies have made customers as their commodity where they sell their personal informational to institutions in order to earn through them. The process is unfair and unethical since the data has been used in ambiguous ways and in manipulation of economy by favoring only few entities. Therefore, there is unfairness in the business deals where there are organizations that gain competitive advantage through unfair means. The health records give way for institutions like insurance companies, financial institutions, pharmaceuticals among others. Therefore, the privacy will enhance balance in the economy by ensuring here is fairness in the business dealings.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Assurance of access to data</a:t>
            </a:r>
            <a:endParaRPr lang="en-K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There is always a need for patients to have access to their information in the healthcare system records. The access gives them the clarity about their health conditions. In that regard the patients can learn how to work out their health practices. Additionally, they will have the freedom to make their choices on the healthcare systems that they would desire. For instance, they would make choices on the best insurance company they can consult for their health cover. The patients could also have the freedom to allow the researchers I the medical filed use their data for research purpose only hance making contribution to the research sector for sustainability.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B3556988-4ED3-4101-81D2-17492E88945F}" type="slidenum">
              <a:rPr lang="en-KE" smtClean="0"/>
              <a:t>12</a:t>
            </a:fld>
            <a:endParaRPr lang="en-KE"/>
          </a:p>
        </p:txBody>
      </p:sp>
    </p:spTree>
    <p:extLst>
      <p:ext uri="{BB962C8B-B14F-4D97-AF65-F5344CB8AC3E}">
        <p14:creationId xmlns:p14="http://schemas.microsoft.com/office/powerpoint/2010/main" val="19071188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Increment of medical care administrative requirements</a:t>
            </a:r>
            <a:endParaRPr lang="en-K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law allowed access of personal information by the patients. The step led to the increment of coverage possibilities in the change of positions. Through this, there was creation of administrative headache for the professionals in the healthcare sector where the legislation was actively in work during the initiation stages. Accomplishment of compliance spent a lot funds get the best results (</a:t>
            </a:r>
            <a:r>
              <a:rPr lang="en-US" sz="2800" b="0" i="0" dirty="0" err="1">
                <a:solidFill>
                  <a:srgbClr val="000000"/>
                </a:solidFill>
                <a:effectLst/>
                <a:latin typeface="Calibri" panose="020F0502020204030204" pitchFamily="34" charset="0"/>
              </a:rPr>
              <a:t>Gaille</a:t>
            </a:r>
            <a:r>
              <a:rPr lang="en-US" sz="2800" b="0" i="0" dirty="0">
                <a:solidFill>
                  <a:srgbClr val="000000"/>
                </a:solidFill>
                <a:effectLst/>
                <a:latin typeface="Calibri" panose="020F0502020204030204" pitchFamily="34" charset="0"/>
              </a:rPr>
              <a:t>, 2018)</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Payment of fines by Service Providers in violation</a:t>
            </a:r>
            <a:endParaRPr lang="en-K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There are high levels of fines that must be paid by anyone who violates the legislations. Slight breaches of data attract fines which must be paid regardless of the size of the businesses.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Change of information dissemination </a:t>
            </a:r>
            <a:endParaRPr lang="en-KE"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release of information to patients changed. The action was boosted by the severity of the fines upon violation of the regulations. The medical professionals became more cautious about the medical results discussions by the patients. The medical professionals have changed to an extent where they have requirements where only the patients can pick the results in person.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KE" sz="1800" b="1" dirty="0">
                <a:solidFill>
                  <a:srgbClr val="3A3A3A"/>
                </a:solidFill>
                <a:effectLst/>
                <a:latin typeface="Arial" panose="020B0604020202020204" pitchFamily="34" charset="0"/>
                <a:ea typeface="Calibri" panose="020F0502020204030204" pitchFamily="34" charset="0"/>
                <a:cs typeface="Times New Roman" panose="02020603050405020304" pitchFamily="18" charset="0"/>
              </a:rPr>
              <a:t> </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B3556988-4ED3-4101-81D2-17492E88945F}" type="slidenum">
              <a:rPr lang="en-KE" smtClean="0"/>
              <a:t>14</a:t>
            </a:fld>
            <a:endParaRPr lang="en-KE"/>
          </a:p>
        </p:txBody>
      </p:sp>
    </p:spTree>
    <p:extLst>
      <p:ext uri="{BB962C8B-B14F-4D97-AF65-F5344CB8AC3E}">
        <p14:creationId xmlns:p14="http://schemas.microsoft.com/office/powerpoint/2010/main" val="12476734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4C4C4C"/>
                </a:solidFill>
                <a:effectLst/>
                <a:latin typeface="Lato"/>
              </a:rPr>
              <a:t>Efficiency Maintenance</a:t>
            </a:r>
          </a:p>
          <a:p>
            <a:r>
              <a:rPr lang="en-US" b="0" i="0" dirty="0">
                <a:solidFill>
                  <a:srgbClr val="4C4C4C"/>
                </a:solidFill>
                <a:effectLst/>
                <a:latin typeface="Lato"/>
              </a:rPr>
              <a:t>When the patient data is kept private, there is guarantee of continuous efficiency. Any breach in the data safety and privacy may call for the health institutions and organizations to switch to paperwork in data keeping and filing as they wait to retrieve the electronic data. Efficiency may be lowered hance the need to observe the privacy at all times. Keeping up with the population growth while using paperwork as the methods of keeping records may slow down operations. </a:t>
            </a:r>
          </a:p>
          <a:p>
            <a:r>
              <a:rPr lang="en-US" b="1" i="0" dirty="0">
                <a:solidFill>
                  <a:srgbClr val="4C4C4C"/>
                </a:solidFill>
                <a:effectLst/>
                <a:latin typeface="Lato"/>
              </a:rPr>
              <a:t>Data Breach is Expensive</a:t>
            </a:r>
          </a:p>
          <a:p>
            <a:r>
              <a:rPr lang="en-US" b="0" i="0" dirty="0">
                <a:solidFill>
                  <a:srgbClr val="4C4C4C"/>
                </a:solidFill>
                <a:effectLst/>
                <a:latin typeface="Lato"/>
              </a:rPr>
              <a:t>Breach of data safety can be very costly for any organization since the healthcare information is very critical. In case of a breach an organization may be forced to pay heavily for lawsuits. The rate of growth of the healthcare data is growing at a higher rate as compered to other sectors such as the manufacturing, media, finance among others (</a:t>
            </a:r>
            <a:r>
              <a:rPr lang="en-US" b="0" i="0" dirty="0" err="1">
                <a:solidFill>
                  <a:srgbClr val="000000"/>
                </a:solidFill>
                <a:effectLst/>
                <a:latin typeface="Calibri" panose="020F0502020204030204" pitchFamily="34" charset="0"/>
              </a:rPr>
              <a:t>Gaille</a:t>
            </a:r>
            <a:r>
              <a:rPr lang="en-US" b="0" i="0" dirty="0">
                <a:solidFill>
                  <a:srgbClr val="000000"/>
                </a:solidFill>
                <a:effectLst/>
                <a:latin typeface="Calibri" panose="020F0502020204030204" pitchFamily="34" charset="0"/>
              </a:rPr>
              <a:t>, 2018)</a:t>
            </a:r>
            <a:r>
              <a:rPr lang="en-US" b="0" i="0" dirty="0">
                <a:solidFill>
                  <a:srgbClr val="4C4C4C"/>
                </a:solidFill>
                <a:effectLst/>
                <a:latin typeface="Lato"/>
              </a:rPr>
              <a:t>.</a:t>
            </a:r>
          </a:p>
          <a:p>
            <a:r>
              <a:rPr lang="en-US" b="1" i="0" dirty="0">
                <a:solidFill>
                  <a:srgbClr val="4C4C4C"/>
                </a:solidFill>
                <a:effectLst/>
                <a:latin typeface="Lato"/>
              </a:rPr>
              <a:t>Healthy for Patients</a:t>
            </a:r>
          </a:p>
          <a:p>
            <a:r>
              <a:rPr lang="en-US" b="0" i="0" dirty="0">
                <a:solidFill>
                  <a:srgbClr val="4C4C4C"/>
                </a:solidFill>
                <a:effectLst/>
                <a:latin typeface="Lato"/>
              </a:rPr>
              <a:t>The information on health of a particular patient is significant not only to the healthcare organization but most important to the individual. The patient may wish to preserve the information on their health conditions. The information is important to the patient and the doctor only and nit to be disclosed to a third party. </a:t>
            </a:r>
          </a:p>
        </p:txBody>
      </p:sp>
      <p:sp>
        <p:nvSpPr>
          <p:cNvPr id="4" name="Slide Number Placeholder 3"/>
          <p:cNvSpPr>
            <a:spLocks noGrp="1"/>
          </p:cNvSpPr>
          <p:nvPr>
            <p:ph type="sldNum" sz="quarter" idx="5"/>
          </p:nvPr>
        </p:nvSpPr>
        <p:spPr/>
        <p:txBody>
          <a:bodyPr/>
          <a:lstStyle/>
          <a:p>
            <a:fld id="{B3556988-4ED3-4101-81D2-17492E88945F}" type="slidenum">
              <a:rPr lang="en-KE" smtClean="0"/>
              <a:t>15</a:t>
            </a:fld>
            <a:endParaRPr lang="en-KE"/>
          </a:p>
        </p:txBody>
      </p:sp>
    </p:spTree>
    <p:extLst>
      <p:ext uri="{BB962C8B-B14F-4D97-AF65-F5344CB8AC3E}">
        <p14:creationId xmlns:p14="http://schemas.microsoft.com/office/powerpoint/2010/main" val="1421858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512356-8DCB-4F73-8749-8BF0FBA0D62A}" type="datetimeFigureOut">
              <a:rPr lang="en-KE" smtClean="0"/>
              <a:t>13/02/2021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2497046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512356-8DCB-4F73-8749-8BF0FBA0D62A}" type="datetimeFigureOut">
              <a:rPr lang="en-KE" smtClean="0"/>
              <a:t>13/02/2021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867268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512356-8DCB-4F73-8749-8BF0FBA0D62A}" type="datetimeFigureOut">
              <a:rPr lang="en-KE" smtClean="0"/>
              <a:t>13/02/2021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30FDA23-E62B-434D-911F-72F732AF98AB}" type="slidenum">
              <a:rPr lang="en-KE" smtClean="0"/>
              <a:t>‹#›</a:t>
            </a:fld>
            <a:endParaRPr lang="en-K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9705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512356-8DCB-4F73-8749-8BF0FBA0D62A}" type="datetimeFigureOut">
              <a:rPr lang="en-KE" smtClean="0"/>
              <a:t>13/02/2021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3306584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512356-8DCB-4F73-8749-8BF0FBA0D62A}" type="datetimeFigureOut">
              <a:rPr lang="en-KE" smtClean="0"/>
              <a:t>13/02/2021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30FDA23-E62B-434D-911F-72F732AF98AB}" type="slidenum">
              <a:rPr lang="en-KE" smtClean="0"/>
              <a:t>‹#›</a:t>
            </a:fld>
            <a:endParaRPr lang="en-K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50777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512356-8DCB-4F73-8749-8BF0FBA0D62A}" type="datetimeFigureOut">
              <a:rPr lang="en-KE" smtClean="0"/>
              <a:t>13/02/2021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2888743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512356-8DCB-4F73-8749-8BF0FBA0D62A}" type="datetimeFigureOut">
              <a:rPr lang="en-KE" smtClean="0"/>
              <a:t>13/02/2021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8657671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512356-8DCB-4F73-8749-8BF0FBA0D62A}" type="datetimeFigureOut">
              <a:rPr lang="en-KE" smtClean="0"/>
              <a:t>13/02/2021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3226357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512356-8DCB-4F73-8749-8BF0FBA0D62A}" type="datetimeFigureOut">
              <a:rPr lang="en-KE" smtClean="0"/>
              <a:t>13/02/2021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21156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512356-8DCB-4F73-8749-8BF0FBA0D62A}" type="datetimeFigureOut">
              <a:rPr lang="en-KE" smtClean="0"/>
              <a:t>13/02/2021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2776723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512356-8DCB-4F73-8749-8BF0FBA0D62A}" type="datetimeFigureOut">
              <a:rPr lang="en-KE" smtClean="0"/>
              <a:t>13/02/2021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3885104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512356-8DCB-4F73-8749-8BF0FBA0D62A}" type="datetimeFigureOut">
              <a:rPr lang="en-KE" smtClean="0"/>
              <a:t>13/02/2021</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1100112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512356-8DCB-4F73-8749-8BF0FBA0D62A}" type="datetimeFigureOut">
              <a:rPr lang="en-KE" smtClean="0"/>
              <a:t>13/02/2021</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2804465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512356-8DCB-4F73-8749-8BF0FBA0D62A}" type="datetimeFigureOut">
              <a:rPr lang="en-KE" smtClean="0"/>
              <a:t>13/02/2021</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2033556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512356-8DCB-4F73-8749-8BF0FBA0D62A}" type="datetimeFigureOut">
              <a:rPr lang="en-KE" smtClean="0"/>
              <a:t>13/02/2021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1221776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512356-8DCB-4F73-8749-8BF0FBA0D62A}" type="datetimeFigureOut">
              <a:rPr lang="en-KE" smtClean="0"/>
              <a:t>13/02/2021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330FDA23-E62B-434D-911F-72F732AF98AB}" type="slidenum">
              <a:rPr lang="en-KE" smtClean="0"/>
              <a:t>‹#›</a:t>
            </a:fld>
            <a:endParaRPr lang="en-KE"/>
          </a:p>
        </p:txBody>
      </p:sp>
    </p:spTree>
    <p:extLst>
      <p:ext uri="{BB962C8B-B14F-4D97-AF65-F5344CB8AC3E}">
        <p14:creationId xmlns:p14="http://schemas.microsoft.com/office/powerpoint/2010/main" val="1300485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9512356-8DCB-4F73-8749-8BF0FBA0D62A}" type="datetimeFigureOut">
              <a:rPr lang="en-KE" smtClean="0"/>
              <a:t>13/02/2021</a:t>
            </a:fld>
            <a:endParaRPr lang="en-K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K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30FDA23-E62B-434D-911F-72F732AF98AB}" type="slidenum">
              <a:rPr lang="en-KE" smtClean="0"/>
              <a:t>‹#›</a:t>
            </a:fld>
            <a:endParaRPr lang="en-KE"/>
          </a:p>
        </p:txBody>
      </p:sp>
    </p:spTree>
    <p:extLst>
      <p:ext uri="{BB962C8B-B14F-4D97-AF65-F5344CB8AC3E}">
        <p14:creationId xmlns:p14="http://schemas.microsoft.com/office/powerpoint/2010/main" val="23651016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vittana.org/22-pros-and-cons-of-hipaa" TargetMode="External"/><Relationship Id="rId2" Type="http://schemas.openxmlformats.org/officeDocument/2006/relationships/hyperlink" Target="https://connectedworld.com/five-reasons-why-patient-data-privacy-and-control-is-so-importa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6BC92-E1D5-4484-9780-CB23A98A7B4D}"/>
              </a:ext>
            </a:extLst>
          </p:cNvPr>
          <p:cNvSpPr>
            <a:spLocks noGrp="1"/>
          </p:cNvSpPr>
          <p:nvPr>
            <p:ph type="ctrTitle"/>
          </p:nvPr>
        </p:nvSpPr>
        <p:spPr>
          <a:xfrm>
            <a:off x="3370535" y="1113692"/>
            <a:ext cx="5449982" cy="3015563"/>
          </a:xfrm>
        </p:spPr>
        <p:txBody>
          <a:bodyPr anchor="b">
            <a:normAutofit fontScale="90000"/>
          </a:bodyPr>
          <a:lstStyle/>
          <a:p>
            <a:pPr algn="ctr"/>
            <a:r>
              <a:rPr lang="en-US" sz="5300" dirty="0">
                <a:solidFill>
                  <a:schemeClr val="tx1"/>
                </a:solidFill>
              </a:rPr>
              <a:t>Patient Privacy as Ethical Dilemma in Nursing</a:t>
            </a:r>
            <a:br>
              <a:rPr lang="en-US" sz="5200" dirty="0">
                <a:solidFill>
                  <a:schemeClr val="tx2"/>
                </a:solidFill>
              </a:rPr>
            </a:br>
            <a:endParaRPr lang="en-KE" sz="5200" dirty="0">
              <a:solidFill>
                <a:schemeClr val="tx2"/>
              </a:solidFill>
            </a:endParaRPr>
          </a:p>
        </p:txBody>
      </p:sp>
      <p:sp>
        <p:nvSpPr>
          <p:cNvPr id="3" name="Subtitle 2">
            <a:extLst>
              <a:ext uri="{FF2B5EF4-FFF2-40B4-BE49-F238E27FC236}">
                <a16:creationId xmlns:a16="http://schemas.microsoft.com/office/drawing/2014/main" id="{395EC322-DBA6-48E0-A71A-079DC2FDF9A8}"/>
              </a:ext>
            </a:extLst>
          </p:cNvPr>
          <p:cNvSpPr>
            <a:spLocks noGrp="1"/>
          </p:cNvSpPr>
          <p:nvPr>
            <p:ph type="subTitle" idx="1"/>
          </p:nvPr>
        </p:nvSpPr>
        <p:spPr>
          <a:xfrm>
            <a:off x="3371161" y="4200522"/>
            <a:ext cx="5449982" cy="682079"/>
          </a:xfrm>
        </p:spPr>
        <p:txBody>
          <a:bodyPr>
            <a:normAutofit fontScale="92500" lnSpcReduction="20000"/>
          </a:bodyPr>
          <a:lstStyle/>
          <a:p>
            <a:pPr algn="ctr"/>
            <a:r>
              <a:rPr lang="en-US" dirty="0">
                <a:solidFill>
                  <a:schemeClr val="tx2"/>
                </a:solidFill>
              </a:rPr>
              <a:t>Name</a:t>
            </a:r>
          </a:p>
          <a:p>
            <a:pPr algn="ctr"/>
            <a:r>
              <a:rPr lang="en-US" dirty="0">
                <a:solidFill>
                  <a:schemeClr val="tx2"/>
                </a:solidFill>
              </a:rPr>
              <a:t>Date</a:t>
            </a:r>
            <a:endParaRPr lang="en-KE" dirty="0">
              <a:solidFill>
                <a:schemeClr val="tx2"/>
              </a:solidFill>
            </a:endParaRPr>
          </a:p>
        </p:txBody>
      </p:sp>
    </p:spTree>
    <p:extLst>
      <p:ext uri="{BB962C8B-B14F-4D97-AF65-F5344CB8AC3E}">
        <p14:creationId xmlns:p14="http://schemas.microsoft.com/office/powerpoint/2010/main" val="1226031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7BBB50-F2F1-4B28-9166-1AB3F306A432}"/>
              </a:ext>
            </a:extLst>
          </p:cNvPr>
          <p:cNvSpPr>
            <a:spLocks noGrp="1"/>
          </p:cNvSpPr>
          <p:nvPr>
            <p:ph type="title"/>
          </p:nvPr>
        </p:nvSpPr>
        <p:spPr/>
        <p:txBody>
          <a:bodyPr/>
          <a:lstStyle/>
          <a:p>
            <a:pPr algn="ctr"/>
            <a:r>
              <a:rPr lang="en-US" dirty="0"/>
              <a:t>Data Security Training </a:t>
            </a:r>
            <a:endParaRPr lang="en-KE" dirty="0"/>
          </a:p>
        </p:txBody>
      </p:sp>
      <p:pic>
        <p:nvPicPr>
          <p:cNvPr id="8" name="Picture Placeholder 7">
            <a:extLst>
              <a:ext uri="{FF2B5EF4-FFF2-40B4-BE49-F238E27FC236}">
                <a16:creationId xmlns:a16="http://schemas.microsoft.com/office/drawing/2014/main" id="{2AFE03E4-B4BF-4C7D-8410-EAAA2CBF9059}"/>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3196" b="13196"/>
          <a:stretch>
            <a:fillRect/>
          </a:stretch>
        </p:blipFill>
        <p:spPr/>
      </p:pic>
      <p:sp>
        <p:nvSpPr>
          <p:cNvPr id="6" name="Text Placeholder 5">
            <a:extLst>
              <a:ext uri="{FF2B5EF4-FFF2-40B4-BE49-F238E27FC236}">
                <a16:creationId xmlns:a16="http://schemas.microsoft.com/office/drawing/2014/main" id="{F636C0BE-1123-45E1-9043-8DBFECC5F035}"/>
              </a:ext>
            </a:extLst>
          </p:cNvPr>
          <p:cNvSpPr>
            <a:spLocks noGrp="1"/>
          </p:cNvSpPr>
          <p:nvPr>
            <p:ph type="body" sz="half" idx="2"/>
          </p:nvPr>
        </p:nvSpPr>
        <p:spPr/>
        <p:txBody>
          <a:bodyPr>
            <a:normAutofit/>
          </a:bodyPr>
          <a:lstStyle/>
          <a:p>
            <a:r>
              <a:rPr lang="en-US" sz="1800" dirty="0"/>
              <a:t>Staff Training on data security is an administrative safeguard on the keeping data private.</a:t>
            </a:r>
            <a:endParaRPr lang="en-KE" sz="1800" dirty="0"/>
          </a:p>
        </p:txBody>
      </p:sp>
    </p:spTree>
    <p:extLst>
      <p:ext uri="{BB962C8B-B14F-4D97-AF65-F5344CB8AC3E}">
        <p14:creationId xmlns:p14="http://schemas.microsoft.com/office/powerpoint/2010/main" val="284675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F0E3B-C759-4BB3-9D33-30307CB1F178}"/>
              </a:ext>
            </a:extLst>
          </p:cNvPr>
          <p:cNvSpPr>
            <a:spLocks noGrp="1"/>
          </p:cNvSpPr>
          <p:nvPr>
            <p:ph type="title"/>
          </p:nvPr>
        </p:nvSpPr>
        <p:spPr/>
        <p:txBody>
          <a:bodyPr/>
          <a:lstStyle/>
          <a:p>
            <a:pPr algn="ctr"/>
            <a:r>
              <a:rPr lang="en-US" dirty="0"/>
              <a:t>Importance of Patient Privacy</a:t>
            </a:r>
            <a:endParaRPr lang="en-KE" dirty="0"/>
          </a:p>
        </p:txBody>
      </p:sp>
      <p:sp>
        <p:nvSpPr>
          <p:cNvPr id="3" name="Content Placeholder 2">
            <a:extLst>
              <a:ext uri="{FF2B5EF4-FFF2-40B4-BE49-F238E27FC236}">
                <a16:creationId xmlns:a16="http://schemas.microsoft.com/office/drawing/2014/main" id="{3C31F05A-B5D7-44A0-9A94-CBAE7D69E2F9}"/>
              </a:ext>
            </a:extLst>
          </p:cNvPr>
          <p:cNvSpPr>
            <a:spLocks noGrp="1"/>
          </p:cNvSpPr>
          <p:nvPr>
            <p:ph idx="1"/>
          </p:nvPr>
        </p:nvSpPr>
        <p:spPr>
          <a:xfrm>
            <a:off x="480646" y="2160589"/>
            <a:ext cx="8793356" cy="4697411"/>
          </a:xfrm>
        </p:spPr>
        <p:txBody>
          <a:bodyPr>
            <a:normAutofit/>
          </a:bodyPr>
          <a:lstStyle/>
          <a:p>
            <a:r>
              <a:rPr lang="en-US" sz="3200" dirty="0"/>
              <a:t>High quality of data</a:t>
            </a:r>
          </a:p>
          <a:p>
            <a:pPr lvl="1">
              <a:buFont typeface="Arial" panose="020B0604020202020204" pitchFamily="34" charset="0"/>
              <a:buChar char="•"/>
            </a:pPr>
            <a:r>
              <a:rPr lang="en-US" sz="3000" dirty="0"/>
              <a:t> Proper validation and verification through access by patients. </a:t>
            </a:r>
          </a:p>
          <a:p>
            <a:r>
              <a:rPr lang="en-US" sz="3200" dirty="0"/>
              <a:t>Boosts Doctor-Patient Relationship</a:t>
            </a:r>
          </a:p>
          <a:p>
            <a:pPr lvl="1">
              <a:buFont typeface="Arial" panose="020B0604020202020204" pitchFamily="34" charset="0"/>
              <a:buChar char="•"/>
            </a:pPr>
            <a:r>
              <a:rPr lang="en-US" sz="3000" dirty="0"/>
              <a:t>Trust about confidentiality</a:t>
            </a:r>
          </a:p>
        </p:txBody>
      </p:sp>
    </p:spTree>
    <p:extLst>
      <p:ext uri="{BB962C8B-B14F-4D97-AF65-F5344CB8AC3E}">
        <p14:creationId xmlns:p14="http://schemas.microsoft.com/office/powerpoint/2010/main" val="2970384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3315A-722F-4BF8-AA5A-64CAFE5C73DF}"/>
              </a:ext>
            </a:extLst>
          </p:cNvPr>
          <p:cNvSpPr>
            <a:spLocks noGrp="1"/>
          </p:cNvSpPr>
          <p:nvPr>
            <p:ph type="title"/>
          </p:nvPr>
        </p:nvSpPr>
        <p:spPr/>
        <p:txBody>
          <a:bodyPr/>
          <a:lstStyle/>
          <a:p>
            <a:pPr algn="ctr"/>
            <a:r>
              <a:rPr lang="en-US" dirty="0"/>
              <a:t>Privacy Pros</a:t>
            </a:r>
            <a:endParaRPr lang="en-KE" dirty="0"/>
          </a:p>
        </p:txBody>
      </p:sp>
      <p:sp>
        <p:nvSpPr>
          <p:cNvPr id="3" name="Content Placeholder 2">
            <a:extLst>
              <a:ext uri="{FF2B5EF4-FFF2-40B4-BE49-F238E27FC236}">
                <a16:creationId xmlns:a16="http://schemas.microsoft.com/office/drawing/2014/main" id="{7EC539B1-FA25-4B08-82C2-8C589BE3717E}"/>
              </a:ext>
            </a:extLst>
          </p:cNvPr>
          <p:cNvSpPr>
            <a:spLocks noGrp="1"/>
          </p:cNvSpPr>
          <p:nvPr>
            <p:ph idx="1"/>
          </p:nvPr>
        </p:nvSpPr>
        <p:spPr/>
        <p:txBody>
          <a:bodyPr/>
          <a:lstStyle/>
          <a:p>
            <a:r>
              <a:rPr lang="en-US" sz="3200" dirty="0"/>
              <a:t>Fairness and Balance</a:t>
            </a:r>
          </a:p>
          <a:p>
            <a:pPr lvl="1">
              <a:buFont typeface="Arial" panose="020B0604020202020204" pitchFamily="34" charset="0"/>
              <a:buChar char="•"/>
            </a:pPr>
            <a:r>
              <a:rPr lang="en-US" sz="3000" dirty="0"/>
              <a:t>Prevention of sale of information to some companies</a:t>
            </a:r>
          </a:p>
          <a:p>
            <a:r>
              <a:rPr lang="en-US" sz="3200" dirty="0"/>
              <a:t>Patient’s Assurance of access to data</a:t>
            </a:r>
          </a:p>
          <a:p>
            <a:pPr lvl="1">
              <a:buFont typeface="Arial" panose="020B0604020202020204" pitchFamily="34" charset="0"/>
              <a:buChar char="•"/>
            </a:pPr>
            <a:r>
              <a:rPr lang="en-US" sz="3000" dirty="0"/>
              <a:t>The access gives patients freedom to choose the healthcare system such as insurance</a:t>
            </a:r>
            <a:endParaRPr lang="en-KE" sz="3000" dirty="0"/>
          </a:p>
          <a:p>
            <a:endParaRPr lang="en-KE" dirty="0"/>
          </a:p>
        </p:txBody>
      </p:sp>
    </p:spTree>
    <p:extLst>
      <p:ext uri="{BB962C8B-B14F-4D97-AF65-F5344CB8AC3E}">
        <p14:creationId xmlns:p14="http://schemas.microsoft.com/office/powerpoint/2010/main" val="2645907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8E515A5-0021-4537-B179-08002B2DDC2E}"/>
              </a:ext>
            </a:extLst>
          </p:cNvPr>
          <p:cNvSpPr>
            <a:spLocks noGrp="1"/>
          </p:cNvSpPr>
          <p:nvPr>
            <p:ph type="title"/>
          </p:nvPr>
        </p:nvSpPr>
        <p:spPr/>
        <p:txBody>
          <a:bodyPr/>
          <a:lstStyle/>
          <a:p>
            <a:r>
              <a:rPr lang="en-US" dirty="0"/>
              <a:t>Patients’ data Privacy is critical</a:t>
            </a:r>
            <a:endParaRPr lang="en-KE" dirty="0"/>
          </a:p>
        </p:txBody>
      </p:sp>
      <p:pic>
        <p:nvPicPr>
          <p:cNvPr id="5" name="Content Placeholder 4">
            <a:extLst>
              <a:ext uri="{FF2B5EF4-FFF2-40B4-BE49-F238E27FC236}">
                <a16:creationId xmlns:a16="http://schemas.microsoft.com/office/drawing/2014/main" id="{63DBB5D2-5567-41D6-9557-5444AF9E7C7A}"/>
              </a:ext>
            </a:extLst>
          </p:cNvPr>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t="16393" b="16393"/>
          <a:stretch/>
        </p:blipFill>
        <p:spPr/>
      </p:pic>
      <p:sp>
        <p:nvSpPr>
          <p:cNvPr id="7" name="Text Placeholder 6">
            <a:extLst>
              <a:ext uri="{FF2B5EF4-FFF2-40B4-BE49-F238E27FC236}">
                <a16:creationId xmlns:a16="http://schemas.microsoft.com/office/drawing/2014/main" id="{7003FD07-E01F-4A09-BC5A-663986DFAEBB}"/>
              </a:ext>
            </a:extLst>
          </p:cNvPr>
          <p:cNvSpPr>
            <a:spLocks noGrp="1"/>
          </p:cNvSpPr>
          <p:nvPr>
            <p:ph type="body" sz="half" idx="2"/>
          </p:nvPr>
        </p:nvSpPr>
        <p:spPr>
          <a:xfrm>
            <a:off x="677334" y="5406677"/>
            <a:ext cx="8596667" cy="686010"/>
          </a:xfrm>
        </p:spPr>
        <p:txBody>
          <a:bodyPr>
            <a:normAutofit/>
          </a:bodyPr>
          <a:lstStyle/>
          <a:p>
            <a:r>
              <a:rPr lang="en-US" sz="1800" dirty="0"/>
              <a:t>Data Privacy is important to the patients and the doctor who is carrying out the medication.</a:t>
            </a:r>
            <a:endParaRPr lang="en-KE" sz="1800" dirty="0"/>
          </a:p>
        </p:txBody>
      </p:sp>
    </p:spTree>
    <p:extLst>
      <p:ext uri="{BB962C8B-B14F-4D97-AF65-F5344CB8AC3E}">
        <p14:creationId xmlns:p14="http://schemas.microsoft.com/office/powerpoint/2010/main" val="1563969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11CB1-2690-42C0-A6BD-F72DA98D82C4}"/>
              </a:ext>
            </a:extLst>
          </p:cNvPr>
          <p:cNvSpPr>
            <a:spLocks noGrp="1"/>
          </p:cNvSpPr>
          <p:nvPr>
            <p:ph type="title"/>
          </p:nvPr>
        </p:nvSpPr>
        <p:spPr/>
        <p:txBody>
          <a:bodyPr/>
          <a:lstStyle/>
          <a:p>
            <a:r>
              <a:rPr lang="en-US" dirty="0"/>
              <a:t>Disadvantages of Patient Privacy</a:t>
            </a:r>
            <a:endParaRPr lang="en-KE" dirty="0"/>
          </a:p>
        </p:txBody>
      </p:sp>
      <p:sp>
        <p:nvSpPr>
          <p:cNvPr id="3" name="Content Placeholder 2">
            <a:extLst>
              <a:ext uri="{FF2B5EF4-FFF2-40B4-BE49-F238E27FC236}">
                <a16:creationId xmlns:a16="http://schemas.microsoft.com/office/drawing/2014/main" id="{0CFBC236-36FE-44E2-AF6B-380F5F517107}"/>
              </a:ext>
            </a:extLst>
          </p:cNvPr>
          <p:cNvSpPr>
            <a:spLocks noGrp="1"/>
          </p:cNvSpPr>
          <p:nvPr>
            <p:ph idx="1"/>
          </p:nvPr>
        </p:nvSpPr>
        <p:spPr>
          <a:xfrm>
            <a:off x="445477" y="2160589"/>
            <a:ext cx="8828525" cy="4697411"/>
          </a:xfrm>
        </p:spPr>
        <p:txBody>
          <a:bodyPr/>
          <a:lstStyle/>
          <a:p>
            <a:r>
              <a:rPr lang="en-US" sz="3200" dirty="0">
                <a:latin typeface="Times New Roman" panose="02020603050405020304" pitchFamily="18" charset="0"/>
                <a:ea typeface="Calibri" panose="020F0502020204030204" pitchFamily="34" charset="0"/>
                <a:cs typeface="Times New Roman" panose="02020603050405020304" pitchFamily="18" charset="0"/>
              </a:rPr>
              <a:t>M</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edical care administrative requirements </a:t>
            </a:r>
          </a:p>
          <a:p>
            <a:pPr lvl="1">
              <a:buFont typeface="Arial" panose="020B0604020202020204" pitchFamily="34" charset="0"/>
              <a:buChar char="•"/>
            </a:pPr>
            <a:r>
              <a:rPr lang="en-US" dirty="0">
                <a:effectLst/>
                <a:latin typeface="Times New Roman" panose="02020603050405020304" pitchFamily="18" charset="0"/>
                <a:ea typeface="Calibri" panose="020F0502020204030204" pitchFamily="34" charset="0"/>
                <a:cs typeface="Times New Roman" panose="02020603050405020304" pitchFamily="18" charset="0"/>
              </a:rPr>
              <a:t>Requirements on professionals increased</a:t>
            </a:r>
          </a:p>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Payment of fines </a:t>
            </a:r>
          </a:p>
          <a:p>
            <a:pPr lvl="1">
              <a:buFont typeface="Arial" panose="020B0604020202020204" pitchFamily="34" charset="0"/>
              <a:buChar char="•"/>
            </a:pPr>
            <a:r>
              <a:rPr lang="en-US" dirty="0">
                <a:effectLst/>
                <a:latin typeface="Times New Roman" panose="02020603050405020304" pitchFamily="18" charset="0"/>
                <a:ea typeface="Calibri" panose="020F0502020204030204" pitchFamily="34" charset="0"/>
                <a:cs typeface="Times New Roman" panose="02020603050405020304" pitchFamily="18" charset="0"/>
              </a:rPr>
              <a:t>Heavy fines regardless of the business size</a:t>
            </a:r>
          </a:p>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Change of information dissemination </a:t>
            </a:r>
            <a:endParaRPr lang="en-KE" sz="3200" dirty="0">
              <a:effectLst/>
              <a:latin typeface="Calibri" panose="020F0502020204030204" pitchFamily="34" charset="0"/>
              <a:ea typeface="Calibri" panose="020F0502020204030204" pitchFamily="34" charset="0"/>
              <a:cs typeface="Times New Roman" panose="02020603050405020304" pitchFamily="18" charset="0"/>
            </a:endParaRPr>
          </a:p>
          <a:p>
            <a:pPr lvl="1">
              <a:buFont typeface="Arial" panose="020B0604020202020204" pitchFamily="34" charset="0"/>
              <a:buChar char="•"/>
            </a:pPr>
            <a:r>
              <a:rPr lang="en-US" dirty="0">
                <a:effectLst/>
                <a:latin typeface="Times New Roman" panose="02020603050405020304" pitchFamily="18" charset="0"/>
                <a:ea typeface="Calibri" panose="020F0502020204030204" pitchFamily="34" charset="0"/>
                <a:cs typeface="Times New Roman" panose="02020603050405020304" pitchFamily="18" charset="0"/>
              </a:rPr>
              <a:t>Results are picked by patients to avoid violations of privacy</a:t>
            </a:r>
          </a:p>
        </p:txBody>
      </p:sp>
    </p:spTree>
    <p:extLst>
      <p:ext uri="{BB962C8B-B14F-4D97-AF65-F5344CB8AC3E}">
        <p14:creationId xmlns:p14="http://schemas.microsoft.com/office/powerpoint/2010/main" val="125022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5A881-7E15-4BE8-AC87-FB384859E1CB}"/>
              </a:ext>
            </a:extLst>
          </p:cNvPr>
          <p:cNvSpPr>
            <a:spLocks noGrp="1"/>
          </p:cNvSpPr>
          <p:nvPr>
            <p:ph type="title"/>
          </p:nvPr>
        </p:nvSpPr>
        <p:spPr>
          <a:xfrm>
            <a:off x="597877" y="562708"/>
            <a:ext cx="7841181" cy="1320800"/>
          </a:xfrm>
        </p:spPr>
        <p:txBody>
          <a:bodyPr>
            <a:normAutofit/>
          </a:bodyPr>
          <a:lstStyle/>
          <a:p>
            <a:r>
              <a:rPr lang="en-US" b="1" i="0" dirty="0">
                <a:effectLst/>
                <a:latin typeface="Trebuchet MS" panose="020B0603020202020204" pitchFamily="34" charset="0"/>
              </a:rPr>
              <a:t>Significance of Protective Measures</a:t>
            </a:r>
            <a:br>
              <a:rPr lang="en-US" b="1" i="0" dirty="0">
                <a:solidFill>
                  <a:srgbClr val="4C4C4C"/>
                </a:solidFill>
                <a:effectLst/>
                <a:latin typeface="Lato"/>
              </a:rPr>
            </a:br>
            <a:endParaRPr lang="en-KE" dirty="0"/>
          </a:p>
        </p:txBody>
      </p:sp>
      <p:sp>
        <p:nvSpPr>
          <p:cNvPr id="3" name="Content Placeholder 2">
            <a:extLst>
              <a:ext uri="{FF2B5EF4-FFF2-40B4-BE49-F238E27FC236}">
                <a16:creationId xmlns:a16="http://schemas.microsoft.com/office/drawing/2014/main" id="{1AE3D55A-ABFF-4D57-937F-DA95D1777660}"/>
              </a:ext>
            </a:extLst>
          </p:cNvPr>
          <p:cNvSpPr>
            <a:spLocks noGrp="1"/>
          </p:cNvSpPr>
          <p:nvPr>
            <p:ph idx="1"/>
          </p:nvPr>
        </p:nvSpPr>
        <p:spPr>
          <a:xfrm>
            <a:off x="504092" y="2160589"/>
            <a:ext cx="8769910" cy="4697411"/>
          </a:xfrm>
        </p:spPr>
        <p:txBody>
          <a:bodyPr/>
          <a:lstStyle/>
          <a:p>
            <a:r>
              <a:rPr lang="en-US" sz="3200" dirty="0"/>
              <a:t>Maintenance of Efficiency </a:t>
            </a:r>
          </a:p>
          <a:p>
            <a:r>
              <a:rPr lang="en-US" sz="3200" dirty="0"/>
              <a:t>Data Breach is Expensive</a:t>
            </a:r>
          </a:p>
          <a:p>
            <a:r>
              <a:rPr lang="en-US" sz="3200" dirty="0"/>
              <a:t>Healthy for Patients</a:t>
            </a:r>
          </a:p>
          <a:p>
            <a:endParaRPr lang="en-US" sz="3200" dirty="0"/>
          </a:p>
          <a:p>
            <a:endParaRPr lang="en-KE" dirty="0"/>
          </a:p>
        </p:txBody>
      </p:sp>
    </p:spTree>
    <p:extLst>
      <p:ext uri="{BB962C8B-B14F-4D97-AF65-F5344CB8AC3E}">
        <p14:creationId xmlns:p14="http://schemas.microsoft.com/office/powerpoint/2010/main" val="2179082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33A7F-5EB4-47ED-8611-2B62116668E1}"/>
              </a:ext>
            </a:extLst>
          </p:cNvPr>
          <p:cNvSpPr>
            <a:spLocks noGrp="1"/>
          </p:cNvSpPr>
          <p:nvPr>
            <p:ph type="title"/>
          </p:nvPr>
        </p:nvSpPr>
        <p:spPr/>
        <p:txBody>
          <a:bodyPr/>
          <a:lstStyle/>
          <a:p>
            <a:pPr algn="ctr"/>
            <a:r>
              <a:rPr lang="en-US" dirty="0"/>
              <a:t>Data breach is expensive</a:t>
            </a:r>
            <a:endParaRPr lang="en-KE" dirty="0"/>
          </a:p>
        </p:txBody>
      </p:sp>
      <p:pic>
        <p:nvPicPr>
          <p:cNvPr id="5" name="Content Placeholder 4">
            <a:extLst>
              <a:ext uri="{FF2B5EF4-FFF2-40B4-BE49-F238E27FC236}">
                <a16:creationId xmlns:a16="http://schemas.microsoft.com/office/drawing/2014/main" id="{6422E416-C83B-4B71-81D8-2008D76481D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96846" y="2160588"/>
            <a:ext cx="5958346" cy="3881437"/>
          </a:xfrm>
        </p:spPr>
      </p:pic>
    </p:spTree>
    <p:extLst>
      <p:ext uri="{BB962C8B-B14F-4D97-AF65-F5344CB8AC3E}">
        <p14:creationId xmlns:p14="http://schemas.microsoft.com/office/powerpoint/2010/main" val="2696304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BAB79-A62C-4C1D-A832-34EECE7025CE}"/>
              </a:ext>
            </a:extLst>
          </p:cNvPr>
          <p:cNvSpPr>
            <a:spLocks noGrp="1"/>
          </p:cNvSpPr>
          <p:nvPr>
            <p:ph type="title"/>
          </p:nvPr>
        </p:nvSpPr>
        <p:spPr/>
        <p:txBody>
          <a:bodyPr/>
          <a:lstStyle/>
          <a:p>
            <a:pPr algn="ctr"/>
            <a:r>
              <a:rPr lang="en-US" dirty="0"/>
              <a:t>Conflict Management</a:t>
            </a:r>
            <a:endParaRPr lang="en-KE" dirty="0"/>
          </a:p>
        </p:txBody>
      </p:sp>
      <p:pic>
        <p:nvPicPr>
          <p:cNvPr id="5" name="Content Placeholder 4">
            <a:extLst>
              <a:ext uri="{FF2B5EF4-FFF2-40B4-BE49-F238E27FC236}">
                <a16:creationId xmlns:a16="http://schemas.microsoft.com/office/drawing/2014/main" id="{ECB72DB7-9B30-41B7-81AD-D9A991662C01}"/>
              </a:ext>
            </a:extLst>
          </p:cNvPr>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t="16393" b="16393"/>
          <a:stretch/>
        </p:blipFill>
        <p:spPr>
          <a:xfrm>
            <a:off x="451865" y="509392"/>
            <a:ext cx="8596668" cy="3845718"/>
          </a:xfrm>
        </p:spPr>
      </p:pic>
      <p:sp>
        <p:nvSpPr>
          <p:cNvPr id="6" name="Text Placeholder 5">
            <a:extLst>
              <a:ext uri="{FF2B5EF4-FFF2-40B4-BE49-F238E27FC236}">
                <a16:creationId xmlns:a16="http://schemas.microsoft.com/office/drawing/2014/main" id="{D15AB0C1-4C0A-4885-A7D6-E4FEEE78403B}"/>
              </a:ext>
            </a:extLst>
          </p:cNvPr>
          <p:cNvSpPr>
            <a:spLocks noGrp="1"/>
          </p:cNvSpPr>
          <p:nvPr>
            <p:ph type="body" sz="half" idx="2"/>
          </p:nvPr>
        </p:nvSpPr>
        <p:spPr/>
        <p:txBody>
          <a:bodyPr>
            <a:normAutofit/>
          </a:bodyPr>
          <a:lstStyle/>
          <a:p>
            <a:r>
              <a:rPr lang="en-US" sz="1800" dirty="0"/>
              <a:t>When there is conflict in regard to patient privacy, solution should be established to avoid future similar conflicts. </a:t>
            </a:r>
            <a:endParaRPr lang="en-KE" sz="1800" dirty="0"/>
          </a:p>
        </p:txBody>
      </p:sp>
    </p:spTree>
    <p:extLst>
      <p:ext uri="{BB962C8B-B14F-4D97-AF65-F5344CB8AC3E}">
        <p14:creationId xmlns:p14="http://schemas.microsoft.com/office/powerpoint/2010/main" val="27401119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A07DC-C295-4535-B865-D4DAE5BA9041}"/>
              </a:ext>
            </a:extLst>
          </p:cNvPr>
          <p:cNvSpPr>
            <a:spLocks noGrp="1"/>
          </p:cNvSpPr>
          <p:nvPr>
            <p:ph type="title"/>
          </p:nvPr>
        </p:nvSpPr>
        <p:spPr/>
        <p:txBody>
          <a:bodyPr/>
          <a:lstStyle/>
          <a:p>
            <a:pPr algn="ctr"/>
            <a:r>
              <a:rPr lang="en-US" dirty="0"/>
              <a:t>Solution to Conflicts </a:t>
            </a:r>
            <a:endParaRPr lang="en-KE" dirty="0"/>
          </a:p>
        </p:txBody>
      </p:sp>
      <p:sp>
        <p:nvSpPr>
          <p:cNvPr id="3" name="Content Placeholder 2">
            <a:extLst>
              <a:ext uri="{FF2B5EF4-FFF2-40B4-BE49-F238E27FC236}">
                <a16:creationId xmlns:a16="http://schemas.microsoft.com/office/drawing/2014/main" id="{69E41DE8-4C2F-468B-88C0-AAC594B2DE30}"/>
              </a:ext>
            </a:extLst>
          </p:cNvPr>
          <p:cNvSpPr>
            <a:spLocks noGrp="1"/>
          </p:cNvSpPr>
          <p:nvPr>
            <p:ph idx="1"/>
          </p:nvPr>
        </p:nvSpPr>
        <p:spPr>
          <a:xfrm>
            <a:off x="677334" y="2160589"/>
            <a:ext cx="8596668" cy="4697411"/>
          </a:xfrm>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Conflict management can be carried out in various ways using different strategies. In order to preserve quality relationship and avoid more conflicts in the data privacy in healthcare sectors, there is need for resolution of conflicts while involving the parties at conflict. </a:t>
            </a:r>
          </a:p>
          <a:p>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Conflict resolution involves creativity and skills of solving problems. In data privacy when there is breach, trust is broken. In order to mend the trust, there should be a guarantee to safeguard the breach of data (</a:t>
            </a:r>
            <a:r>
              <a:rPr lang="en-US" b="0" i="0" dirty="0" err="1">
                <a:solidFill>
                  <a:srgbClr val="222222"/>
                </a:solidFill>
                <a:effectLst/>
                <a:latin typeface="Times New Roman" panose="02020603050405020304" pitchFamily="18" charset="0"/>
                <a:cs typeface="Times New Roman" panose="02020603050405020304" pitchFamily="18" charset="0"/>
              </a:rPr>
              <a:t>Grubaugh</a:t>
            </a:r>
            <a:r>
              <a:rPr lang="en-US" b="0" i="0" dirty="0">
                <a:solidFill>
                  <a:srgbClr val="222222"/>
                </a:solidFill>
                <a:effectLst/>
                <a:latin typeface="Times New Roman" panose="02020603050405020304" pitchFamily="18" charset="0"/>
                <a:cs typeface="Times New Roman" panose="02020603050405020304" pitchFamily="18" charset="0"/>
              </a:rPr>
              <a:t>, &amp; Flynn,2018). </a:t>
            </a:r>
            <a:endPar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800" dirty="0">
                <a:solidFill>
                  <a:srgbClr val="000000"/>
                </a:solidFill>
                <a:effectLst/>
                <a:latin typeface="Times New Roman" panose="02020603050405020304" pitchFamily="18" charset="0"/>
                <a:ea typeface="Times New Roman" panose="02020603050405020304" pitchFamily="18" charset="0"/>
              </a:rPr>
              <a:t>For instance, in case the patient has a conflict with the healthcare professional or organization in regard to loss or disclosure of information, the solution to the conflict should be safety keeping of the data and rectifying the mistake that led to disclosure. </a:t>
            </a:r>
            <a:endParaRPr lang="en-KE" sz="1800" dirty="0">
              <a:effectLst/>
              <a:latin typeface="Times New Roman" panose="02020603050405020304" pitchFamily="18" charset="0"/>
              <a:ea typeface="Times New Roman" panose="02020603050405020304" pitchFamily="18" charset="0"/>
            </a:endParaRPr>
          </a:p>
          <a:p>
            <a:endParaRPr lang="en-KE" dirty="0"/>
          </a:p>
        </p:txBody>
      </p:sp>
    </p:spTree>
    <p:extLst>
      <p:ext uri="{BB962C8B-B14F-4D97-AF65-F5344CB8AC3E}">
        <p14:creationId xmlns:p14="http://schemas.microsoft.com/office/powerpoint/2010/main" val="615201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A69F2-8A80-4657-8BA2-C3F1DBCDD0CB}"/>
              </a:ext>
            </a:extLst>
          </p:cNvPr>
          <p:cNvSpPr>
            <a:spLocks noGrp="1"/>
          </p:cNvSpPr>
          <p:nvPr>
            <p:ph type="title"/>
          </p:nvPr>
        </p:nvSpPr>
        <p:spPr>
          <a:xfrm>
            <a:off x="677334" y="609600"/>
            <a:ext cx="8596668" cy="1056362"/>
          </a:xfrm>
        </p:spPr>
        <p:txBody>
          <a:bodyPr/>
          <a:lstStyle/>
          <a:p>
            <a:pPr algn="ctr"/>
            <a:r>
              <a:rPr lang="en-US" dirty="0"/>
              <a:t>References</a:t>
            </a:r>
            <a:endParaRPr lang="en-KE" dirty="0"/>
          </a:p>
        </p:txBody>
      </p:sp>
      <p:sp>
        <p:nvSpPr>
          <p:cNvPr id="3" name="Content Placeholder 2">
            <a:extLst>
              <a:ext uri="{FF2B5EF4-FFF2-40B4-BE49-F238E27FC236}">
                <a16:creationId xmlns:a16="http://schemas.microsoft.com/office/drawing/2014/main" id="{738EB643-B616-4269-936C-3E85A990BEFA}"/>
              </a:ext>
            </a:extLst>
          </p:cNvPr>
          <p:cNvSpPr>
            <a:spLocks noGrp="1"/>
          </p:cNvSpPr>
          <p:nvPr>
            <p:ph idx="1"/>
          </p:nvPr>
        </p:nvSpPr>
        <p:spPr>
          <a:xfrm>
            <a:off x="467139" y="2160589"/>
            <a:ext cx="8806863" cy="4697411"/>
          </a:xfrm>
        </p:spPr>
        <p:txBody>
          <a:bodyPr/>
          <a:lstStyle/>
          <a:p>
            <a:r>
              <a:rPr lang="en-US" b="0" i="0" dirty="0" err="1">
                <a:solidFill>
                  <a:srgbClr val="222222"/>
                </a:solidFill>
                <a:effectLst/>
                <a:latin typeface="Arial" panose="020B0604020202020204" pitchFamily="34" charset="0"/>
              </a:rPr>
              <a:t>Kayaalp</a:t>
            </a:r>
            <a:r>
              <a:rPr lang="en-US" b="0" i="0" dirty="0">
                <a:solidFill>
                  <a:srgbClr val="222222"/>
                </a:solidFill>
                <a:effectLst/>
                <a:latin typeface="Arial" panose="020B0604020202020204" pitchFamily="34" charset="0"/>
              </a:rPr>
              <a:t>, M. (2018). Patient privacy in the era of big data. </a:t>
            </a:r>
            <a:r>
              <a:rPr lang="en-US" b="0" i="1" dirty="0">
                <a:solidFill>
                  <a:srgbClr val="222222"/>
                </a:solidFill>
                <a:effectLst/>
                <a:latin typeface="Arial" panose="020B0604020202020204" pitchFamily="34" charset="0"/>
              </a:rPr>
              <a:t>Balkan medical journal</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35</a:t>
            </a:r>
            <a:r>
              <a:rPr lang="en-US" b="0" i="0" dirty="0">
                <a:solidFill>
                  <a:srgbClr val="222222"/>
                </a:solidFill>
                <a:effectLst/>
                <a:latin typeface="Arial" panose="020B0604020202020204" pitchFamily="34" charset="0"/>
              </a:rPr>
              <a:t>(1), 8.</a:t>
            </a:r>
          </a:p>
          <a:p>
            <a:r>
              <a:rPr lang="en-US" b="0" i="0" dirty="0" err="1">
                <a:solidFill>
                  <a:srgbClr val="222222"/>
                </a:solidFill>
                <a:effectLst/>
                <a:latin typeface="Arial" panose="020B0604020202020204" pitchFamily="34" charset="0"/>
              </a:rPr>
              <a:t>Woogara</a:t>
            </a:r>
            <a:r>
              <a:rPr lang="en-US" b="0" i="0" dirty="0">
                <a:solidFill>
                  <a:srgbClr val="222222"/>
                </a:solidFill>
                <a:effectLst/>
                <a:latin typeface="Arial" panose="020B0604020202020204" pitchFamily="34" charset="0"/>
              </a:rPr>
              <a:t>, J. (2005). Patients’ privacy of the person and human rights. </a:t>
            </a:r>
            <a:r>
              <a:rPr lang="en-US" b="0" i="1" dirty="0">
                <a:solidFill>
                  <a:srgbClr val="222222"/>
                </a:solidFill>
                <a:effectLst/>
                <a:latin typeface="Arial" panose="020B0604020202020204" pitchFamily="34" charset="0"/>
              </a:rPr>
              <a:t>Nursing ethics</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12</a:t>
            </a:r>
            <a:r>
              <a:rPr lang="en-US" b="0" i="0" dirty="0">
                <a:solidFill>
                  <a:srgbClr val="222222"/>
                </a:solidFill>
                <a:effectLst/>
                <a:latin typeface="Arial" panose="020B0604020202020204" pitchFamily="34" charset="0"/>
              </a:rPr>
              <a:t>(3), 273-287.</a:t>
            </a:r>
          </a:p>
          <a:p>
            <a:r>
              <a:rPr lang="en-US" b="0" i="0" dirty="0">
                <a:solidFill>
                  <a:srgbClr val="222222"/>
                </a:solidFill>
                <a:effectLst/>
                <a:latin typeface="Arial" panose="020B0604020202020204" pitchFamily="34" charset="0"/>
              </a:rPr>
              <a:t>Zhang, H., Zhang, H., Zhang, Z., &amp; Wang, Y. (2021). Patient privacy and autonomy: a comparative analysis of cases of ethical dilemmas in China and the United States. </a:t>
            </a:r>
            <a:r>
              <a:rPr lang="en-US" b="0" i="1" dirty="0">
                <a:solidFill>
                  <a:srgbClr val="222222"/>
                </a:solidFill>
                <a:effectLst/>
                <a:latin typeface="Arial" panose="020B0604020202020204" pitchFamily="34" charset="0"/>
              </a:rPr>
              <a:t>BMC Medical Ethics</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22</a:t>
            </a:r>
            <a:r>
              <a:rPr lang="en-US" b="0" i="0" dirty="0">
                <a:solidFill>
                  <a:srgbClr val="222222"/>
                </a:solidFill>
                <a:effectLst/>
                <a:latin typeface="Arial" panose="020B0604020202020204" pitchFamily="34" charset="0"/>
              </a:rPr>
              <a:t>(1), 1-8.</a:t>
            </a:r>
          </a:p>
          <a:p>
            <a:r>
              <a:rPr lang="en-US" b="0" i="0" dirty="0">
                <a:solidFill>
                  <a:srgbClr val="222222"/>
                </a:solidFill>
                <a:effectLst/>
                <a:latin typeface="Arial" panose="020B0604020202020204" pitchFamily="34" charset="0"/>
              </a:rPr>
              <a:t>Rainer, J., Schneider, J. K., &amp; Lorenz, R. A. (2018). Ethical dilemmas in nursing: An integrative review. </a:t>
            </a:r>
            <a:r>
              <a:rPr lang="en-US" b="0" i="1" dirty="0">
                <a:solidFill>
                  <a:srgbClr val="222222"/>
                </a:solidFill>
                <a:effectLst/>
                <a:latin typeface="Arial" panose="020B0604020202020204" pitchFamily="34" charset="0"/>
              </a:rPr>
              <a:t>Journal of clinical nursing</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27</a:t>
            </a:r>
            <a:r>
              <a:rPr lang="en-US" b="0" i="0" dirty="0">
                <a:solidFill>
                  <a:srgbClr val="222222"/>
                </a:solidFill>
                <a:effectLst/>
                <a:latin typeface="Arial" panose="020B0604020202020204" pitchFamily="34" charset="0"/>
              </a:rPr>
              <a:t>(19-20), 3446-3461.</a:t>
            </a:r>
          </a:p>
          <a:p>
            <a:r>
              <a:rPr lang="en-US" b="0" i="0" dirty="0">
                <a:solidFill>
                  <a:srgbClr val="222222"/>
                </a:solidFill>
                <a:effectLst/>
                <a:latin typeface="Arial" panose="020B0604020202020204" pitchFamily="34" charset="0"/>
              </a:rPr>
              <a:t>Mandal, J., </a:t>
            </a:r>
            <a:r>
              <a:rPr lang="en-US" b="0" i="0" dirty="0" err="1">
                <a:solidFill>
                  <a:srgbClr val="222222"/>
                </a:solidFill>
                <a:effectLst/>
                <a:latin typeface="Arial" panose="020B0604020202020204" pitchFamily="34" charset="0"/>
              </a:rPr>
              <a:t>Ponnambath</a:t>
            </a:r>
            <a:r>
              <a:rPr lang="en-US" b="0" i="0" dirty="0">
                <a:solidFill>
                  <a:srgbClr val="222222"/>
                </a:solidFill>
                <a:effectLst/>
                <a:latin typeface="Arial" panose="020B0604020202020204" pitchFamily="34" charset="0"/>
              </a:rPr>
              <a:t>, D. K., &amp; </a:t>
            </a:r>
            <a:r>
              <a:rPr lang="en-US" b="0" i="0" dirty="0" err="1">
                <a:solidFill>
                  <a:srgbClr val="222222"/>
                </a:solidFill>
                <a:effectLst/>
                <a:latin typeface="Arial" panose="020B0604020202020204" pitchFamily="34" charset="0"/>
              </a:rPr>
              <a:t>Parija</a:t>
            </a:r>
            <a:r>
              <a:rPr lang="en-US" b="0" i="0" dirty="0">
                <a:solidFill>
                  <a:srgbClr val="222222"/>
                </a:solidFill>
                <a:effectLst/>
                <a:latin typeface="Arial" panose="020B0604020202020204" pitchFamily="34" charset="0"/>
              </a:rPr>
              <a:t>, S. C. (2016). Utilitarian and deontological ethics in medicine. </a:t>
            </a:r>
            <a:r>
              <a:rPr lang="en-US" b="0" i="1" dirty="0">
                <a:solidFill>
                  <a:srgbClr val="222222"/>
                </a:solidFill>
                <a:effectLst/>
                <a:latin typeface="Arial" panose="020B0604020202020204" pitchFamily="34" charset="0"/>
              </a:rPr>
              <a:t>Tropical parasitology</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6</a:t>
            </a:r>
            <a:r>
              <a:rPr lang="en-US" b="0" i="0" dirty="0">
                <a:solidFill>
                  <a:srgbClr val="222222"/>
                </a:solidFill>
                <a:effectLst/>
                <a:latin typeface="Arial" panose="020B0604020202020204" pitchFamily="34" charset="0"/>
              </a:rPr>
              <a:t>(1), 5.</a:t>
            </a:r>
          </a:p>
          <a:p>
            <a:r>
              <a:rPr lang="en-US" b="0" i="0" dirty="0">
                <a:solidFill>
                  <a:srgbClr val="222222"/>
                </a:solidFill>
                <a:effectLst/>
                <a:latin typeface="Arial" panose="020B0604020202020204" pitchFamily="34" charset="0"/>
              </a:rPr>
              <a:t>Jones, C. (2003). The utilitarian argument for medical confidentiality: a pilot study of patients’ views. </a:t>
            </a:r>
            <a:r>
              <a:rPr lang="en-US" b="0" i="1" dirty="0">
                <a:solidFill>
                  <a:srgbClr val="222222"/>
                </a:solidFill>
                <a:effectLst/>
                <a:latin typeface="Arial" panose="020B0604020202020204" pitchFamily="34" charset="0"/>
              </a:rPr>
              <a:t>Journal of medical ethics</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29</a:t>
            </a:r>
            <a:r>
              <a:rPr lang="en-US" b="0" i="0" dirty="0">
                <a:solidFill>
                  <a:srgbClr val="222222"/>
                </a:solidFill>
                <a:effectLst/>
                <a:latin typeface="Arial" panose="020B0604020202020204" pitchFamily="34" charset="0"/>
              </a:rPr>
              <a:t>(6), 348-352.</a:t>
            </a:r>
            <a:endParaRPr lang="en-US" dirty="0">
              <a:solidFill>
                <a:srgbClr val="222222"/>
              </a:solidFill>
              <a:latin typeface="Arial" panose="020B0604020202020204" pitchFamily="34" charset="0"/>
            </a:endParaRPr>
          </a:p>
          <a:p>
            <a:endParaRPr lang="en-KE" dirty="0"/>
          </a:p>
        </p:txBody>
      </p:sp>
    </p:spTree>
    <p:extLst>
      <p:ext uri="{BB962C8B-B14F-4D97-AF65-F5344CB8AC3E}">
        <p14:creationId xmlns:p14="http://schemas.microsoft.com/office/powerpoint/2010/main" val="933122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584A9-3875-4142-B6CA-56FE8DC1BB20}"/>
              </a:ext>
            </a:extLst>
          </p:cNvPr>
          <p:cNvSpPr>
            <a:spLocks noGrp="1"/>
          </p:cNvSpPr>
          <p:nvPr>
            <p:ph type="title"/>
          </p:nvPr>
        </p:nvSpPr>
        <p:spPr/>
        <p:txBody>
          <a:bodyPr/>
          <a:lstStyle/>
          <a:p>
            <a:pPr algn="ctr"/>
            <a:r>
              <a:rPr lang="en-US" dirty="0"/>
              <a:t>Introduction</a:t>
            </a:r>
            <a:endParaRPr lang="en-KE" dirty="0"/>
          </a:p>
        </p:txBody>
      </p:sp>
      <p:sp>
        <p:nvSpPr>
          <p:cNvPr id="3" name="Content Placeholder 2">
            <a:extLst>
              <a:ext uri="{FF2B5EF4-FFF2-40B4-BE49-F238E27FC236}">
                <a16:creationId xmlns:a16="http://schemas.microsoft.com/office/drawing/2014/main" id="{90D2C19F-8D1B-4C3C-97AB-A073BBA766EF}"/>
              </a:ext>
            </a:extLst>
          </p:cNvPr>
          <p:cNvSpPr>
            <a:spLocks noGrp="1"/>
          </p:cNvSpPr>
          <p:nvPr>
            <p:ph idx="1"/>
          </p:nvPr>
        </p:nvSpPr>
        <p:spPr>
          <a:xfrm>
            <a:off x="480646" y="2160589"/>
            <a:ext cx="8793356" cy="4697411"/>
          </a:xfrm>
        </p:spPr>
        <p:txBody>
          <a:bodyPr>
            <a:normAutofit fontScale="85000" lnSpcReduction="10000"/>
          </a:bodyPr>
          <a:lstStyle/>
          <a:p>
            <a:r>
              <a:rPr lang="en-US" sz="3200" dirty="0"/>
              <a:t>Ethics in Nursing</a:t>
            </a:r>
          </a:p>
          <a:p>
            <a:pPr>
              <a:spcAft>
                <a:spcPts val="1125"/>
              </a:spcAft>
            </a:pP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issues happen choices need to be made in regard to contradicting concepts. There is always a choice to be made. </a:t>
            </a:r>
          </a:p>
          <a:p>
            <a:pPr>
              <a:spcAft>
                <a:spcPts val="1125"/>
              </a:spcAft>
            </a:pP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issues to be chosen revolve about ethics and any choice has either positive or negative consequence in equal measure. The answer may not be clear while the options are not ideal. </a:t>
            </a:r>
          </a:p>
          <a:p>
            <a:pPr>
              <a:spcAft>
                <a:spcPts val="1125"/>
              </a:spcAft>
            </a:pP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the nursing profession, the results could decline the quality in the healthcare provision. Additionally, there could be rise in healthcare problematic issues as well as moral distress (</a:t>
            </a:r>
            <a:r>
              <a:rPr lang="en-US" sz="1900" b="0" i="0" dirty="0">
                <a:solidFill>
                  <a:srgbClr val="222222"/>
                </a:solidFill>
                <a:effectLst/>
                <a:latin typeface="Times New Roman" panose="02020603050405020304" pitchFamily="18" charset="0"/>
                <a:cs typeface="Times New Roman" panose="02020603050405020304" pitchFamily="18" charset="0"/>
              </a:rPr>
              <a:t>McDermott-Levy, </a:t>
            </a:r>
            <a:r>
              <a:rPr lang="en-US" sz="1900" b="0" i="0" dirty="0" err="1">
                <a:solidFill>
                  <a:srgbClr val="222222"/>
                </a:solidFill>
                <a:effectLst/>
                <a:latin typeface="Times New Roman" panose="02020603050405020304" pitchFamily="18" charset="0"/>
                <a:cs typeface="Times New Roman" panose="02020603050405020304" pitchFamily="18" charset="0"/>
              </a:rPr>
              <a:t>Leffers</a:t>
            </a:r>
            <a:r>
              <a:rPr lang="en-US" sz="1900" b="0" i="0" dirty="0">
                <a:solidFill>
                  <a:srgbClr val="222222"/>
                </a:solidFill>
                <a:effectLst/>
                <a:latin typeface="Times New Roman" panose="02020603050405020304" pitchFamily="18" charset="0"/>
                <a:cs typeface="Times New Roman" panose="02020603050405020304" pitchFamily="18" charset="0"/>
              </a:rPr>
              <a:t>, &amp; </a:t>
            </a:r>
            <a:r>
              <a:rPr lang="en-US" sz="1900" b="0" i="0" dirty="0" err="1">
                <a:solidFill>
                  <a:srgbClr val="222222"/>
                </a:solidFill>
                <a:effectLst/>
                <a:latin typeface="Times New Roman" panose="02020603050405020304" pitchFamily="18" charset="0"/>
                <a:cs typeface="Times New Roman" panose="02020603050405020304" pitchFamily="18" charset="0"/>
              </a:rPr>
              <a:t>Mayaka</a:t>
            </a:r>
            <a:r>
              <a:rPr lang="en-US" sz="1900" b="0" i="0" dirty="0">
                <a:solidFill>
                  <a:srgbClr val="222222"/>
                </a:solidFill>
                <a:effectLst/>
                <a:latin typeface="Times New Roman" panose="02020603050405020304" pitchFamily="18" charset="0"/>
                <a:cs typeface="Times New Roman" panose="02020603050405020304" pitchFamily="18" charset="0"/>
              </a:rPr>
              <a:t>, 2018). </a:t>
            </a: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spcAft>
                <a:spcPts val="1125"/>
              </a:spcAft>
            </a:pP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short, the ethical dilemma is about the knowing the right vacation to take in a prevailing scenario but the action may bring about certain consequences that one may be held accountable of at the end. </a:t>
            </a:r>
          </a:p>
          <a:p>
            <a:pPr>
              <a:spcAft>
                <a:spcPts val="1125"/>
              </a:spcAft>
            </a:pPr>
            <a:r>
              <a:rPr lang="en-US" sz="19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nurses have these issues because their roles involve mentorship, counselling and even leadership roles. There is need for ethical decision making for the nurses while in their daily operations. </a:t>
            </a:r>
            <a:endParaRPr lang="en-KE" sz="19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3200" dirty="0"/>
          </a:p>
          <a:p>
            <a:endParaRPr lang="en-US" sz="3200" dirty="0"/>
          </a:p>
          <a:p>
            <a:endParaRPr lang="en-KE" sz="3200" dirty="0"/>
          </a:p>
        </p:txBody>
      </p:sp>
    </p:spTree>
    <p:extLst>
      <p:ext uri="{BB962C8B-B14F-4D97-AF65-F5344CB8AC3E}">
        <p14:creationId xmlns:p14="http://schemas.microsoft.com/office/powerpoint/2010/main" val="6313163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AAB1A-DE0A-4C96-BD95-8C15FCDC5D1E}"/>
              </a:ext>
            </a:extLst>
          </p:cNvPr>
          <p:cNvSpPr>
            <a:spLocks noGrp="1"/>
          </p:cNvSpPr>
          <p:nvPr>
            <p:ph type="title"/>
          </p:nvPr>
        </p:nvSpPr>
        <p:spPr/>
        <p:txBody>
          <a:bodyPr/>
          <a:lstStyle/>
          <a:p>
            <a:pPr algn="ctr"/>
            <a:r>
              <a:rPr lang="en-US" dirty="0"/>
              <a:t>References</a:t>
            </a:r>
            <a:endParaRPr lang="en-KE" dirty="0"/>
          </a:p>
        </p:txBody>
      </p:sp>
      <p:sp>
        <p:nvSpPr>
          <p:cNvPr id="3" name="Content Placeholder 2">
            <a:extLst>
              <a:ext uri="{FF2B5EF4-FFF2-40B4-BE49-F238E27FC236}">
                <a16:creationId xmlns:a16="http://schemas.microsoft.com/office/drawing/2014/main" id="{7AC79E8B-B775-4ED3-AA33-01580ED27F10}"/>
              </a:ext>
            </a:extLst>
          </p:cNvPr>
          <p:cNvSpPr>
            <a:spLocks noGrp="1"/>
          </p:cNvSpPr>
          <p:nvPr>
            <p:ph idx="1"/>
          </p:nvPr>
        </p:nvSpPr>
        <p:spPr>
          <a:xfrm>
            <a:off x="513567" y="2160589"/>
            <a:ext cx="8760435" cy="4697411"/>
          </a:xfrm>
        </p:spPr>
        <p:txBody>
          <a:bodyPr/>
          <a:lstStyle/>
          <a:p>
            <a:pPr>
              <a:spcBef>
                <a:spcPts val="0"/>
              </a:spcBef>
            </a:pPr>
            <a:r>
              <a:rPr lang="en-US" b="0" i="0" dirty="0" err="1">
                <a:solidFill>
                  <a:srgbClr val="222222"/>
                </a:solidFill>
                <a:effectLst/>
                <a:latin typeface="Arial" panose="020B0604020202020204" pitchFamily="34" charset="0"/>
              </a:rPr>
              <a:t>Grubaugh</a:t>
            </a:r>
            <a:r>
              <a:rPr lang="en-US" b="0" i="0" dirty="0">
                <a:solidFill>
                  <a:srgbClr val="222222"/>
                </a:solidFill>
                <a:effectLst/>
                <a:latin typeface="Arial" panose="020B0604020202020204" pitchFamily="34" charset="0"/>
              </a:rPr>
              <a:t>, M. L., &amp; Flynn, L. (2018). Relationships among nurse manager 			leadership skills, conflict management, and unit teamwork. </a:t>
            </a:r>
            <a:r>
              <a:rPr lang="en-US" b="0" i="1" dirty="0">
                <a:solidFill>
                  <a:srgbClr val="222222"/>
                </a:solidFill>
                <a:effectLst/>
                <a:latin typeface="Arial" panose="020B0604020202020204" pitchFamily="34" charset="0"/>
              </a:rPr>
              <a:t>JONA: The Journal of Nursing Administration</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48</a:t>
            </a:r>
            <a:r>
              <a:rPr lang="en-US" b="0" i="0" dirty="0">
                <a:solidFill>
                  <a:srgbClr val="222222"/>
                </a:solidFill>
                <a:effectLst/>
                <a:latin typeface="Arial" panose="020B0604020202020204" pitchFamily="34" charset="0"/>
              </a:rPr>
              <a:t>(7/8), 383-388.</a:t>
            </a:r>
          </a:p>
          <a:p>
            <a:pPr>
              <a:spcBef>
                <a:spcPts val="0"/>
              </a:spcBef>
              <a:spcAft>
                <a:spcPts val="1125"/>
              </a:spcAft>
            </a:pPr>
            <a:r>
              <a:rPr lang="en-KE" sz="1800" dirty="0" err="1">
                <a:solidFill>
                  <a:schemeClr val="tx1"/>
                </a:solidFill>
                <a:effectLst/>
                <a:latin typeface="Calibri" panose="020F0502020204030204" pitchFamily="34" charset="0"/>
                <a:ea typeface="Times New Roman" panose="02020603050405020304" pitchFamily="18" charset="0"/>
              </a:rPr>
              <a:t>Schieke</a:t>
            </a:r>
            <a:r>
              <a:rPr lang="en-KE" sz="1800" dirty="0">
                <a:solidFill>
                  <a:schemeClr val="tx1"/>
                </a:solidFill>
                <a:effectLst/>
                <a:latin typeface="Calibri" panose="020F0502020204030204" pitchFamily="34" charset="0"/>
                <a:ea typeface="Times New Roman" panose="02020603050405020304" pitchFamily="18" charset="0"/>
              </a:rPr>
              <a:t>, M. (2018, June 19). </a:t>
            </a:r>
            <a:r>
              <a:rPr lang="en-KE" sz="1800" i="1" dirty="0">
                <a:solidFill>
                  <a:schemeClr val="tx1"/>
                </a:solidFill>
                <a:effectLst/>
                <a:latin typeface="Calibri" panose="020F0502020204030204" pitchFamily="34" charset="0"/>
                <a:ea typeface="Times New Roman" panose="02020603050405020304" pitchFamily="18" charset="0"/>
              </a:rPr>
              <a:t>Five reasons patient data privacy is so important</a:t>
            </a:r>
            <a:r>
              <a:rPr lang="en-KE" sz="1800" dirty="0">
                <a:solidFill>
                  <a:schemeClr val="tx1"/>
                </a:solidFill>
                <a:effectLst/>
                <a:latin typeface="Times New Roman" panose="02020603050405020304" pitchFamily="18" charset="0"/>
                <a:ea typeface="Times New Roman" panose="02020603050405020304" pitchFamily="18" charset="0"/>
              </a:rPr>
              <a:t>. Connected World. </a:t>
            </a:r>
            <a:r>
              <a:rPr lang="en-KE" sz="1800" strike="noStrike" dirty="0">
                <a:solidFill>
                  <a:schemeClr val="tx1"/>
                </a:solidFill>
                <a:effectLst/>
                <a:latin typeface="Calibri" panose="020F0502020204030204" pitchFamily="34" charset="0"/>
                <a:ea typeface="Times New Roman" panose="02020603050405020304" pitchFamily="18" charset="0"/>
                <a:hlinkClick r:id="rId2">
                  <a:extLst>
                    <a:ext uri="{A12FA001-AC4F-418D-AE19-62706E023703}">
                      <ahyp:hlinkClr xmlns:ahyp="http://schemas.microsoft.com/office/drawing/2018/hyperlinkcolor" val="tx"/>
                    </a:ext>
                  </a:extLst>
                </a:hlinkClick>
              </a:rPr>
              <a:t>https://connectedworld.com/five-reasons-why-patient-data-privacy-and-control-is-so-important/</a:t>
            </a:r>
            <a:r>
              <a:rPr lang="en-US" b="0" i="0" dirty="0">
                <a:solidFill>
                  <a:srgbClr val="222222"/>
                </a:solidFill>
                <a:effectLst/>
                <a:latin typeface="Arial" panose="020B0604020202020204" pitchFamily="34" charset="0"/>
              </a:rPr>
              <a:t> </a:t>
            </a:r>
          </a:p>
          <a:p>
            <a:pPr>
              <a:spcBef>
                <a:spcPts val="0"/>
              </a:spcBef>
              <a:spcAft>
                <a:spcPts val="1125"/>
              </a:spcAft>
            </a:pPr>
            <a:r>
              <a:rPr lang="en-US" b="0" i="0" dirty="0">
                <a:solidFill>
                  <a:srgbClr val="222222"/>
                </a:solidFill>
                <a:effectLst/>
                <a:latin typeface="Arial" panose="020B0604020202020204" pitchFamily="34" charset="0"/>
              </a:rPr>
              <a:t>McDermott-Levy, R., </a:t>
            </a:r>
            <a:r>
              <a:rPr lang="en-US" b="0" i="0" dirty="0" err="1">
                <a:solidFill>
                  <a:srgbClr val="222222"/>
                </a:solidFill>
                <a:effectLst/>
                <a:latin typeface="Arial" panose="020B0604020202020204" pitchFamily="34" charset="0"/>
              </a:rPr>
              <a:t>Leffers</a:t>
            </a:r>
            <a:r>
              <a:rPr lang="en-US" b="0" i="0" dirty="0">
                <a:solidFill>
                  <a:srgbClr val="222222"/>
                </a:solidFill>
                <a:effectLst/>
                <a:latin typeface="Arial" panose="020B0604020202020204" pitchFamily="34" charset="0"/>
              </a:rPr>
              <a:t>, J., &amp; </a:t>
            </a:r>
            <a:r>
              <a:rPr lang="en-US" b="0" i="0" dirty="0" err="1">
                <a:solidFill>
                  <a:srgbClr val="222222"/>
                </a:solidFill>
                <a:effectLst/>
                <a:latin typeface="Arial" panose="020B0604020202020204" pitchFamily="34" charset="0"/>
              </a:rPr>
              <a:t>Mayaka</a:t>
            </a:r>
            <a:r>
              <a:rPr lang="en-US" b="0" i="0" dirty="0">
                <a:solidFill>
                  <a:srgbClr val="222222"/>
                </a:solidFill>
                <a:effectLst/>
                <a:latin typeface="Arial" panose="020B0604020202020204" pitchFamily="34" charset="0"/>
              </a:rPr>
              <a:t>, J. (2018). Ethical principles and guidelines of global health nursing practice. </a:t>
            </a:r>
            <a:r>
              <a:rPr lang="en-US" b="0" i="1" dirty="0">
                <a:solidFill>
                  <a:srgbClr val="222222"/>
                </a:solidFill>
                <a:effectLst/>
                <a:latin typeface="Arial" panose="020B0604020202020204" pitchFamily="34" charset="0"/>
              </a:rPr>
              <a:t>Nursing outlook</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66</a:t>
            </a:r>
            <a:r>
              <a:rPr lang="en-US" b="0" i="0" dirty="0">
                <a:solidFill>
                  <a:srgbClr val="222222"/>
                </a:solidFill>
                <a:effectLst/>
                <a:latin typeface="Arial" panose="020B0604020202020204" pitchFamily="34" charset="0"/>
              </a:rPr>
              <a:t>(5), 473-481.</a:t>
            </a:r>
          </a:p>
          <a:p>
            <a:pPr>
              <a:spcBef>
                <a:spcPts val="0"/>
              </a:spcBef>
              <a:spcAft>
                <a:spcPts val="1125"/>
              </a:spcAft>
            </a:pPr>
            <a:r>
              <a:rPr lang="en-US" b="0" i="0" dirty="0" err="1">
                <a:solidFill>
                  <a:srgbClr val="000000"/>
                </a:solidFill>
                <a:effectLst/>
                <a:latin typeface="Calibri" panose="020F0502020204030204" pitchFamily="34" charset="0"/>
              </a:rPr>
              <a:t>Gaille</a:t>
            </a:r>
            <a:r>
              <a:rPr lang="en-US" b="0" i="0" dirty="0">
                <a:solidFill>
                  <a:srgbClr val="000000"/>
                </a:solidFill>
                <a:effectLst/>
                <a:latin typeface="Calibri" panose="020F0502020204030204" pitchFamily="34" charset="0"/>
              </a:rPr>
              <a:t>, L. (2018, December 21). </a:t>
            </a:r>
            <a:r>
              <a:rPr lang="en-US" b="0" i="1" dirty="0">
                <a:solidFill>
                  <a:srgbClr val="000000"/>
                </a:solidFill>
                <a:effectLst/>
                <a:latin typeface="Calibri" panose="020F0502020204030204" pitchFamily="34" charset="0"/>
              </a:rPr>
              <a:t>22 pros and cons of HIPAA</a:t>
            </a:r>
            <a:r>
              <a:rPr lang="en-US" b="0" i="0" dirty="0">
                <a:solidFill>
                  <a:srgbClr val="000000"/>
                </a:solidFill>
                <a:effectLst/>
                <a:latin typeface="Calibri" panose="020F0502020204030204" pitchFamily="34" charset="0"/>
              </a:rPr>
              <a:t>. 	Vittana.org. </a:t>
            </a:r>
            <a:r>
              <a:rPr lang="en-US" b="0" i="0" strike="noStrike" dirty="0">
                <a:solidFill>
                  <a:schemeClr val="tx1"/>
                </a:solidFill>
                <a:effectLst/>
                <a:latin typeface="Calibri" panose="020F0502020204030204" pitchFamily="34" charset="0"/>
                <a:hlinkClick r:id="rId3">
                  <a:extLst>
                    <a:ext uri="{A12FA001-AC4F-418D-AE19-62706E023703}">
                      <ahyp:hlinkClr xmlns:ahyp="http://schemas.microsoft.com/office/drawing/2018/hyperlinkcolor" val="tx"/>
                    </a:ext>
                  </a:extLst>
                </a:hlinkClick>
              </a:rPr>
              <a:t>https://vittana.org/22-pros-and-cons-of-hipaa</a:t>
            </a:r>
            <a:endParaRPr lang="en-US" b="0" i="0" dirty="0">
              <a:solidFill>
                <a:schemeClr val="tx1"/>
              </a:solidFill>
              <a:effectLst/>
              <a:latin typeface="Arial" panose="020B0604020202020204" pitchFamily="34" charset="0"/>
            </a:endParaRPr>
          </a:p>
          <a:p>
            <a:pPr>
              <a:spcAft>
                <a:spcPts val="1125"/>
              </a:spcAft>
            </a:pPr>
            <a:endParaRPr lang="en-US" sz="1800" strike="noStrike" dirty="0">
              <a:solidFill>
                <a:schemeClr val="tx1"/>
              </a:solidFill>
              <a:effectLst/>
              <a:latin typeface="Calibri" panose="020F0502020204030204" pitchFamily="34" charset="0"/>
              <a:ea typeface="Times New Roman" panose="02020603050405020304" pitchFamily="18" charset="0"/>
            </a:endParaRPr>
          </a:p>
          <a:p>
            <a:pPr>
              <a:spcAft>
                <a:spcPts val="1125"/>
              </a:spcAft>
            </a:pPr>
            <a:endParaRPr lang="en-KE" sz="1800" dirty="0">
              <a:solidFill>
                <a:schemeClr val="tx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6586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D3DD-1AF9-48AA-A427-A08A46E399C5}"/>
              </a:ext>
            </a:extLst>
          </p:cNvPr>
          <p:cNvSpPr>
            <a:spLocks noGrp="1"/>
          </p:cNvSpPr>
          <p:nvPr>
            <p:ph type="title"/>
          </p:nvPr>
        </p:nvSpPr>
        <p:spPr/>
        <p:txBody>
          <a:bodyPr/>
          <a:lstStyle/>
          <a:p>
            <a:r>
              <a:rPr lang="en-US" dirty="0"/>
              <a:t>Ethical Dilemma in Nursing </a:t>
            </a:r>
            <a:endParaRPr lang="en-KE" dirty="0"/>
          </a:p>
        </p:txBody>
      </p:sp>
      <p:pic>
        <p:nvPicPr>
          <p:cNvPr id="5" name="Content Placeholder 4">
            <a:extLst>
              <a:ext uri="{FF2B5EF4-FFF2-40B4-BE49-F238E27FC236}">
                <a16:creationId xmlns:a16="http://schemas.microsoft.com/office/drawing/2014/main" id="{0ADB4309-1DD5-495B-893D-27ACB1112F83}"/>
              </a:ext>
            </a:extLst>
          </p:cNvPr>
          <p:cNvPicPr>
            <a:picLocks noGrp="1" noChangeAspect="1"/>
          </p:cNvPicPr>
          <p:nvPr>
            <p:ph type="pic" idx="1"/>
          </p:nvPr>
        </p:nvPicPr>
        <p:blipFill rotWithShape="1">
          <a:blip r:embed="rId2">
            <a:extLst>
              <a:ext uri="{28A0092B-C50C-407E-A947-70E740481C1C}">
                <a14:useLocalDpi xmlns:a14="http://schemas.microsoft.com/office/drawing/2010/main" val="0"/>
              </a:ext>
            </a:extLst>
          </a:blip>
          <a:srcRect t="16393" b="16393"/>
          <a:stretch/>
        </p:blipFill>
        <p:spPr/>
      </p:pic>
      <p:sp>
        <p:nvSpPr>
          <p:cNvPr id="6" name="Text Placeholder 5">
            <a:extLst>
              <a:ext uri="{FF2B5EF4-FFF2-40B4-BE49-F238E27FC236}">
                <a16:creationId xmlns:a16="http://schemas.microsoft.com/office/drawing/2014/main" id="{FFBF14C1-210D-47E6-BA82-1D2876E1FFDA}"/>
              </a:ext>
            </a:extLst>
          </p:cNvPr>
          <p:cNvSpPr>
            <a:spLocks noGrp="1"/>
          </p:cNvSpPr>
          <p:nvPr>
            <p:ph type="body" sz="half" idx="2"/>
          </p:nvPr>
        </p:nvSpPr>
        <p:spPr/>
        <p:txBody>
          <a:bodyPr>
            <a:normAutofit/>
          </a:bodyPr>
          <a:lstStyle/>
          <a:p>
            <a:r>
              <a:rPr lang="en-US" sz="1800" dirty="0">
                <a:solidFill>
                  <a:srgbClr val="000000"/>
                </a:solidFill>
                <a:latin typeface="Times New Roman" panose="02020603050405020304" pitchFamily="18" charset="0"/>
                <a:ea typeface="Times New Roman" panose="02020603050405020304" pitchFamily="18" charset="0"/>
              </a:rPr>
              <a:t>Ethical dilemma involves t</a:t>
            </a:r>
            <a:r>
              <a:rPr lang="en-US" sz="1800" dirty="0">
                <a:solidFill>
                  <a:srgbClr val="000000"/>
                </a:solidFill>
                <a:effectLst/>
                <a:latin typeface="Times New Roman" panose="02020603050405020304" pitchFamily="18" charset="0"/>
                <a:ea typeface="Times New Roman" panose="02020603050405020304" pitchFamily="18" charset="0"/>
              </a:rPr>
              <a:t>he issues to be chosen revolve about ethics and any choice has either positive or negative consequence in equal measure.</a:t>
            </a:r>
            <a:endParaRPr lang="en-KE" sz="1800" dirty="0"/>
          </a:p>
        </p:txBody>
      </p:sp>
    </p:spTree>
    <p:extLst>
      <p:ext uri="{BB962C8B-B14F-4D97-AF65-F5344CB8AC3E}">
        <p14:creationId xmlns:p14="http://schemas.microsoft.com/office/powerpoint/2010/main" val="2484244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8E32B-C1EB-4420-B0F3-96BFB701C3B3}"/>
              </a:ext>
            </a:extLst>
          </p:cNvPr>
          <p:cNvSpPr>
            <a:spLocks noGrp="1"/>
          </p:cNvSpPr>
          <p:nvPr>
            <p:ph type="title"/>
          </p:nvPr>
        </p:nvSpPr>
        <p:spPr/>
        <p:txBody>
          <a:bodyPr/>
          <a:lstStyle/>
          <a:p>
            <a:pPr algn="ctr"/>
            <a:r>
              <a:rPr lang="en-US" dirty="0"/>
              <a:t>Patient privacy</a:t>
            </a:r>
            <a:endParaRPr lang="en-KE" dirty="0"/>
          </a:p>
        </p:txBody>
      </p:sp>
      <p:sp>
        <p:nvSpPr>
          <p:cNvPr id="3" name="Content Placeholder 2">
            <a:extLst>
              <a:ext uri="{FF2B5EF4-FFF2-40B4-BE49-F238E27FC236}">
                <a16:creationId xmlns:a16="http://schemas.microsoft.com/office/drawing/2014/main" id="{6A115F32-A2A4-4CD2-934B-9D04255FCBBE}"/>
              </a:ext>
            </a:extLst>
          </p:cNvPr>
          <p:cNvSpPr>
            <a:spLocks noGrp="1"/>
          </p:cNvSpPr>
          <p:nvPr>
            <p:ph idx="1"/>
          </p:nvPr>
        </p:nvSpPr>
        <p:spPr/>
        <p:txBody>
          <a:bodyPr>
            <a:normAutofit/>
          </a:bodyPr>
          <a:lstStyle/>
          <a:p>
            <a:r>
              <a:rPr lang="en-US" sz="3200" dirty="0"/>
              <a:t>Definition of Patient Privacy</a:t>
            </a:r>
          </a:p>
          <a:p>
            <a:r>
              <a:rPr lang="en-US" sz="3200" dirty="0"/>
              <a:t>Evolutional Development of Privacy</a:t>
            </a:r>
          </a:p>
          <a:p>
            <a:r>
              <a:rPr lang="en-US" sz="3200" dirty="0"/>
              <a:t>Issues of Patient Privacy</a:t>
            </a:r>
          </a:p>
        </p:txBody>
      </p:sp>
    </p:spTree>
    <p:extLst>
      <p:ext uri="{BB962C8B-B14F-4D97-AF65-F5344CB8AC3E}">
        <p14:creationId xmlns:p14="http://schemas.microsoft.com/office/powerpoint/2010/main" val="3173573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7360978-07A8-4949-8C52-54C9266EE730}"/>
              </a:ext>
            </a:extLst>
          </p:cNvPr>
          <p:cNvSpPr>
            <a:spLocks noGrp="1"/>
          </p:cNvSpPr>
          <p:nvPr>
            <p:ph type="title"/>
          </p:nvPr>
        </p:nvSpPr>
        <p:spPr/>
        <p:txBody>
          <a:bodyPr/>
          <a:lstStyle/>
          <a:p>
            <a:pPr algn="ctr"/>
            <a:r>
              <a:rPr lang="en-US" dirty="0"/>
              <a:t>Patient Data Privacy</a:t>
            </a:r>
            <a:endParaRPr lang="en-KE" dirty="0"/>
          </a:p>
        </p:txBody>
      </p:sp>
      <p:pic>
        <p:nvPicPr>
          <p:cNvPr id="8" name="Picture Placeholder 7">
            <a:extLst>
              <a:ext uri="{FF2B5EF4-FFF2-40B4-BE49-F238E27FC236}">
                <a16:creationId xmlns:a16="http://schemas.microsoft.com/office/drawing/2014/main" id="{D820A54D-9E9B-4FDF-B4D7-FB85CF584F41}"/>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1422" b="11422"/>
          <a:stretch>
            <a:fillRect/>
          </a:stretch>
        </p:blipFill>
        <p:spPr/>
      </p:pic>
      <p:sp>
        <p:nvSpPr>
          <p:cNvPr id="6" name="Text Placeholder 5">
            <a:extLst>
              <a:ext uri="{FF2B5EF4-FFF2-40B4-BE49-F238E27FC236}">
                <a16:creationId xmlns:a16="http://schemas.microsoft.com/office/drawing/2014/main" id="{906C8A23-17D2-4099-B03D-D2F8C4534104}"/>
              </a:ext>
            </a:extLst>
          </p:cNvPr>
          <p:cNvSpPr>
            <a:spLocks noGrp="1"/>
          </p:cNvSpPr>
          <p:nvPr>
            <p:ph type="body" sz="half" idx="2"/>
          </p:nvPr>
        </p:nvSpPr>
        <p:spPr/>
        <p:txBody>
          <a:bodyPr>
            <a:noAutofit/>
          </a:bodyPr>
          <a:lstStyle/>
          <a:p>
            <a:r>
              <a:rPr lang="en-US" sz="1800" dirty="0"/>
              <a:t>Patient data privacy is a significant element in the growth of healthcare sector since it aids growth of integrity in the healthcare sector and the industries involved. </a:t>
            </a:r>
            <a:endParaRPr lang="en-KE" sz="1800" dirty="0"/>
          </a:p>
        </p:txBody>
      </p:sp>
    </p:spTree>
    <p:extLst>
      <p:ext uri="{BB962C8B-B14F-4D97-AF65-F5344CB8AC3E}">
        <p14:creationId xmlns:p14="http://schemas.microsoft.com/office/powerpoint/2010/main" val="491847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29269F-F926-458B-992E-0ED16806DF8A}"/>
              </a:ext>
            </a:extLst>
          </p:cNvPr>
          <p:cNvSpPr>
            <a:spLocks noGrp="1"/>
          </p:cNvSpPr>
          <p:nvPr>
            <p:ph type="title"/>
          </p:nvPr>
        </p:nvSpPr>
        <p:spPr/>
        <p:txBody>
          <a:bodyPr/>
          <a:lstStyle/>
          <a:p>
            <a:pPr algn="ctr"/>
            <a:r>
              <a:rPr lang="en-US" dirty="0"/>
              <a:t>Data Privacy Methods</a:t>
            </a:r>
            <a:endParaRPr lang="en-KE" dirty="0"/>
          </a:p>
        </p:txBody>
      </p:sp>
      <p:pic>
        <p:nvPicPr>
          <p:cNvPr id="8" name="Picture Placeholder 7">
            <a:extLst>
              <a:ext uri="{FF2B5EF4-FFF2-40B4-BE49-F238E27FC236}">
                <a16:creationId xmlns:a16="http://schemas.microsoft.com/office/drawing/2014/main" id="{A89D6BD4-B895-454B-9952-5CD839656276}"/>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0025" b="10025"/>
          <a:stretch>
            <a:fillRect/>
          </a:stretch>
        </p:blipFill>
        <p:spPr/>
      </p:pic>
      <p:sp>
        <p:nvSpPr>
          <p:cNvPr id="6" name="Text Placeholder 5">
            <a:extLst>
              <a:ext uri="{FF2B5EF4-FFF2-40B4-BE49-F238E27FC236}">
                <a16:creationId xmlns:a16="http://schemas.microsoft.com/office/drawing/2014/main" id="{85F41A1F-CCF9-4317-B6AF-CECB1CDEC0F5}"/>
              </a:ext>
            </a:extLst>
          </p:cNvPr>
          <p:cNvSpPr>
            <a:spLocks noGrp="1"/>
          </p:cNvSpPr>
          <p:nvPr>
            <p:ph type="body" sz="half" idx="2"/>
          </p:nvPr>
        </p:nvSpPr>
        <p:spPr/>
        <p:txBody>
          <a:bodyPr>
            <a:normAutofit/>
          </a:bodyPr>
          <a:lstStyle/>
          <a:p>
            <a:r>
              <a:rPr lang="en-US" sz="1800" dirty="0"/>
              <a:t>To ensure data privacy and safety Action must be taken to get Results</a:t>
            </a:r>
            <a:endParaRPr lang="en-KE" sz="1800" dirty="0"/>
          </a:p>
        </p:txBody>
      </p:sp>
    </p:spTree>
    <p:extLst>
      <p:ext uri="{BB962C8B-B14F-4D97-AF65-F5344CB8AC3E}">
        <p14:creationId xmlns:p14="http://schemas.microsoft.com/office/powerpoint/2010/main" val="1390161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7C859-3F4C-47C4-AEEA-B15BEEF02808}"/>
              </a:ext>
            </a:extLst>
          </p:cNvPr>
          <p:cNvSpPr>
            <a:spLocks noGrp="1"/>
          </p:cNvSpPr>
          <p:nvPr>
            <p:ph type="title"/>
          </p:nvPr>
        </p:nvSpPr>
        <p:spPr/>
        <p:txBody>
          <a:bodyPr/>
          <a:lstStyle/>
          <a:p>
            <a:r>
              <a:rPr lang="en-US" dirty="0"/>
              <a:t>Utilitarian Argument of Patient’s Privacy</a:t>
            </a:r>
            <a:endParaRPr lang="en-KE" dirty="0"/>
          </a:p>
        </p:txBody>
      </p:sp>
      <p:sp>
        <p:nvSpPr>
          <p:cNvPr id="3" name="Content Placeholder 2">
            <a:extLst>
              <a:ext uri="{FF2B5EF4-FFF2-40B4-BE49-F238E27FC236}">
                <a16:creationId xmlns:a16="http://schemas.microsoft.com/office/drawing/2014/main" id="{CFB75A79-2303-4C2E-8471-3D8AF5BE597E}"/>
              </a:ext>
            </a:extLst>
          </p:cNvPr>
          <p:cNvSpPr>
            <a:spLocks noGrp="1"/>
          </p:cNvSpPr>
          <p:nvPr>
            <p:ph idx="1"/>
          </p:nvPr>
        </p:nvSpPr>
        <p:spPr>
          <a:xfrm>
            <a:off x="457200" y="2160589"/>
            <a:ext cx="8510954" cy="4697411"/>
          </a:xfrm>
        </p:spPr>
        <p:txBody>
          <a:bodyPr>
            <a:noAutofit/>
          </a:bodyPr>
          <a:lstStyle/>
          <a:p>
            <a:r>
              <a:rPr lang="en-US" sz="2800" dirty="0"/>
              <a:t>Confidentiality is an ethical practice and an obligation in medical practice. </a:t>
            </a:r>
          </a:p>
          <a:p>
            <a:r>
              <a:rPr lang="en-US" sz="2800" dirty="0"/>
              <a:t>Patients need guarantee ion the confidentiality of their information.</a:t>
            </a:r>
          </a:p>
          <a:p>
            <a:r>
              <a:rPr lang="en-US" sz="2800" dirty="0"/>
              <a:t>Lack of guarantee of confidentiality may bring about misdiagnosis. </a:t>
            </a:r>
          </a:p>
          <a:p>
            <a:r>
              <a:rPr lang="en-US" sz="2800" dirty="0"/>
              <a:t>Utilitarian view is about the calculation of the effects of disclosing information or confidentiality in regard to future patients. </a:t>
            </a:r>
            <a:endParaRPr lang="en-KE" sz="2800" dirty="0"/>
          </a:p>
        </p:txBody>
      </p:sp>
    </p:spTree>
    <p:extLst>
      <p:ext uri="{BB962C8B-B14F-4D97-AF65-F5344CB8AC3E}">
        <p14:creationId xmlns:p14="http://schemas.microsoft.com/office/powerpoint/2010/main" val="2083412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347E1-4CFE-4586-951E-3C7A6D0316E0}"/>
              </a:ext>
            </a:extLst>
          </p:cNvPr>
          <p:cNvSpPr>
            <a:spLocks noGrp="1"/>
          </p:cNvSpPr>
          <p:nvPr>
            <p:ph type="title"/>
          </p:nvPr>
        </p:nvSpPr>
        <p:spPr/>
        <p:txBody>
          <a:bodyPr/>
          <a:lstStyle/>
          <a:p>
            <a:r>
              <a:rPr lang="en-US" dirty="0"/>
              <a:t>Keeping Information Private</a:t>
            </a:r>
            <a:endParaRPr lang="en-KE" dirty="0"/>
          </a:p>
        </p:txBody>
      </p:sp>
      <p:sp>
        <p:nvSpPr>
          <p:cNvPr id="3" name="Content Placeholder 2">
            <a:extLst>
              <a:ext uri="{FF2B5EF4-FFF2-40B4-BE49-F238E27FC236}">
                <a16:creationId xmlns:a16="http://schemas.microsoft.com/office/drawing/2014/main" id="{6B22693F-4D8C-4AB4-8C45-0DE865ACA2AF}"/>
              </a:ext>
            </a:extLst>
          </p:cNvPr>
          <p:cNvSpPr>
            <a:spLocks noGrp="1"/>
          </p:cNvSpPr>
          <p:nvPr>
            <p:ph idx="1"/>
          </p:nvPr>
        </p:nvSpPr>
        <p:spPr>
          <a:xfrm>
            <a:off x="437322" y="2160590"/>
            <a:ext cx="8596668" cy="4598020"/>
          </a:xfrm>
        </p:spPr>
        <p:txBody>
          <a:bodyPr>
            <a:normAutofit/>
          </a:bodyPr>
          <a:lstStyle/>
          <a:p>
            <a:pPr algn="l"/>
            <a:r>
              <a:rPr lang="en-US" sz="2400" b="0" i="0" dirty="0">
                <a:solidFill>
                  <a:srgbClr val="000000"/>
                </a:solidFill>
                <a:effectLst/>
                <a:latin typeface="Open Sans"/>
              </a:rPr>
              <a:t>There are different ways that information can be secured against disclosure. </a:t>
            </a:r>
          </a:p>
          <a:p>
            <a:pPr algn="l"/>
            <a:r>
              <a:rPr lang="en-US" sz="2400" b="0" i="0" dirty="0">
                <a:solidFill>
                  <a:srgbClr val="000000"/>
                </a:solidFill>
                <a:effectLst/>
                <a:latin typeface="Open Sans"/>
              </a:rPr>
              <a:t>The methods of security are either technical, administrative or physical safeguards.</a:t>
            </a:r>
          </a:p>
          <a:p>
            <a:pPr algn="l"/>
            <a:r>
              <a:rPr lang="en-US" sz="2400" b="0" i="0" dirty="0">
                <a:solidFill>
                  <a:srgbClr val="000000"/>
                </a:solidFill>
                <a:effectLst/>
                <a:latin typeface="Open Sans"/>
              </a:rPr>
              <a:t>Apart from the privacy and security, the methods also ensure information integrity is observed and maintained. </a:t>
            </a:r>
          </a:p>
          <a:p>
            <a:pPr algn="l"/>
            <a:r>
              <a:rPr lang="en-US" sz="2400" b="0" i="0" dirty="0">
                <a:solidFill>
                  <a:srgbClr val="000000"/>
                </a:solidFill>
                <a:effectLst/>
                <a:latin typeface="Open Sans"/>
              </a:rPr>
              <a:t>Through the safeguards, the healthcare providers can access the information for the care to the patients. </a:t>
            </a:r>
          </a:p>
        </p:txBody>
      </p:sp>
    </p:spTree>
    <p:extLst>
      <p:ext uri="{BB962C8B-B14F-4D97-AF65-F5344CB8AC3E}">
        <p14:creationId xmlns:p14="http://schemas.microsoft.com/office/powerpoint/2010/main" val="1563615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27AD8-221B-4E56-9369-3EEA2A2D8737}"/>
              </a:ext>
            </a:extLst>
          </p:cNvPr>
          <p:cNvSpPr>
            <a:spLocks noGrp="1"/>
          </p:cNvSpPr>
          <p:nvPr>
            <p:ph type="title"/>
          </p:nvPr>
        </p:nvSpPr>
        <p:spPr/>
        <p:txBody>
          <a:bodyPr/>
          <a:lstStyle/>
          <a:p>
            <a:pPr algn="ctr"/>
            <a:r>
              <a:rPr lang="en-US" dirty="0"/>
              <a:t>Keeping Information Private</a:t>
            </a:r>
            <a:endParaRPr lang="en-KE" dirty="0"/>
          </a:p>
        </p:txBody>
      </p:sp>
      <p:sp>
        <p:nvSpPr>
          <p:cNvPr id="3" name="Content Placeholder 2">
            <a:extLst>
              <a:ext uri="{FF2B5EF4-FFF2-40B4-BE49-F238E27FC236}">
                <a16:creationId xmlns:a16="http://schemas.microsoft.com/office/drawing/2014/main" id="{478FCB60-5343-4C1C-B90D-DEB99EEF94FD}"/>
              </a:ext>
            </a:extLst>
          </p:cNvPr>
          <p:cNvSpPr>
            <a:spLocks noGrp="1"/>
          </p:cNvSpPr>
          <p:nvPr>
            <p:ph idx="1"/>
          </p:nvPr>
        </p:nvSpPr>
        <p:spPr>
          <a:xfrm>
            <a:off x="477078" y="2160589"/>
            <a:ext cx="8478079" cy="4697411"/>
          </a:xfrm>
        </p:spPr>
        <p:txBody>
          <a:bodyPr>
            <a:normAutofit/>
          </a:bodyPr>
          <a:lstStyle/>
          <a:p>
            <a:r>
              <a:rPr lang="en-US" sz="3200" dirty="0"/>
              <a:t>Technical and Administrative Safeguards</a:t>
            </a:r>
          </a:p>
          <a:p>
            <a:r>
              <a:rPr lang="en-US" dirty="0"/>
              <a:t>The technical measures involve:</a:t>
            </a:r>
          </a:p>
          <a:p>
            <a:pPr lvl="1"/>
            <a:r>
              <a:rPr lang="en-US" dirty="0"/>
              <a:t> the measure that requires a technical expert to install software.</a:t>
            </a:r>
          </a:p>
          <a:p>
            <a:pPr lvl="1"/>
            <a:r>
              <a:rPr lang="en-US" dirty="0"/>
              <a:t>IT related concepts in order to secure data in electronic form.</a:t>
            </a:r>
          </a:p>
          <a:p>
            <a:pPr algn="l"/>
            <a:r>
              <a:rPr lang="en-US" b="0" i="0" dirty="0">
                <a:solidFill>
                  <a:srgbClr val="000000"/>
                </a:solidFill>
                <a:effectLst/>
                <a:latin typeface="Open Sans"/>
              </a:rPr>
              <a:t>Administrative methods can be as follows: </a:t>
            </a:r>
          </a:p>
          <a:p>
            <a:pPr lvl="1"/>
            <a:r>
              <a:rPr lang="en-US" b="0" i="0" dirty="0">
                <a:solidFill>
                  <a:srgbClr val="000000"/>
                </a:solidFill>
                <a:effectLst/>
                <a:latin typeface="Open Sans"/>
              </a:rPr>
              <a:t>Office-related operations</a:t>
            </a:r>
          </a:p>
          <a:p>
            <a:pPr lvl="1"/>
            <a:r>
              <a:rPr lang="en-US" b="0" i="0" dirty="0">
                <a:solidFill>
                  <a:srgbClr val="000000"/>
                </a:solidFill>
                <a:effectLst/>
                <a:latin typeface="Open Sans"/>
              </a:rPr>
              <a:t>Documents keeping and records</a:t>
            </a:r>
            <a:r>
              <a:rPr lang="en-US" dirty="0">
                <a:solidFill>
                  <a:srgbClr val="000000"/>
                </a:solidFill>
                <a:latin typeface="Open Sans"/>
              </a:rPr>
              <a:t> keeping</a:t>
            </a:r>
          </a:p>
          <a:p>
            <a:pPr lvl="1"/>
            <a:r>
              <a:rPr lang="en-US" b="0" i="0" dirty="0">
                <a:solidFill>
                  <a:srgbClr val="000000"/>
                </a:solidFill>
                <a:effectLst/>
                <a:latin typeface="Open Sans"/>
              </a:rPr>
              <a:t>Management involvement</a:t>
            </a:r>
          </a:p>
          <a:p>
            <a:endParaRPr lang="en-KE" dirty="0"/>
          </a:p>
        </p:txBody>
      </p:sp>
    </p:spTree>
    <p:extLst>
      <p:ext uri="{BB962C8B-B14F-4D97-AF65-F5344CB8AC3E}">
        <p14:creationId xmlns:p14="http://schemas.microsoft.com/office/powerpoint/2010/main" val="263421833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1078</TotalTime>
  <Words>2840</Words>
  <Application>Microsoft Office PowerPoint</Application>
  <PresentationFormat>Widescreen</PresentationFormat>
  <Paragraphs>140</Paragraphs>
  <Slides>20</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Arial</vt:lpstr>
      <vt:lpstr>Calibri</vt:lpstr>
      <vt:lpstr>interfaceregular</vt:lpstr>
      <vt:lpstr>Lato</vt:lpstr>
      <vt:lpstr>Open Sans</vt:lpstr>
      <vt:lpstr>Times New Roman</vt:lpstr>
      <vt:lpstr>Trebuchet MS</vt:lpstr>
      <vt:lpstr>Wingdings 3</vt:lpstr>
      <vt:lpstr>Facet</vt:lpstr>
      <vt:lpstr>Patient Privacy as Ethical Dilemma in Nursing </vt:lpstr>
      <vt:lpstr>Introduction</vt:lpstr>
      <vt:lpstr>Ethical Dilemma in Nursing </vt:lpstr>
      <vt:lpstr>Patient privacy</vt:lpstr>
      <vt:lpstr>Patient Data Privacy</vt:lpstr>
      <vt:lpstr>Data Privacy Methods</vt:lpstr>
      <vt:lpstr>Utilitarian Argument of Patient’s Privacy</vt:lpstr>
      <vt:lpstr>Keeping Information Private</vt:lpstr>
      <vt:lpstr>Keeping Information Private</vt:lpstr>
      <vt:lpstr>Data Security Training </vt:lpstr>
      <vt:lpstr>Importance of Patient Privacy</vt:lpstr>
      <vt:lpstr>Privacy Pros</vt:lpstr>
      <vt:lpstr>Patients’ data Privacy is critical</vt:lpstr>
      <vt:lpstr>Disadvantages of Patient Privacy</vt:lpstr>
      <vt:lpstr>Significance of Protective Measures </vt:lpstr>
      <vt:lpstr>Data breach is expensive</vt:lpstr>
      <vt:lpstr>Conflict Management</vt:lpstr>
      <vt:lpstr>Solution to Conflicts </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Dilemma in Nursing</dc:title>
  <dc:creator>CHEGE</dc:creator>
  <cp:lastModifiedBy>CHEGE</cp:lastModifiedBy>
  <cp:revision>280</cp:revision>
  <dcterms:created xsi:type="dcterms:W3CDTF">2021-02-12T23:31:03Z</dcterms:created>
  <dcterms:modified xsi:type="dcterms:W3CDTF">2021-02-13T17:29:41Z</dcterms:modified>
</cp:coreProperties>
</file>